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9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F4C69D-223C-4E41-BA8C-CB2F5E65455E}" type="datetimeFigureOut">
              <a:rPr lang="en-US" smtClean="0"/>
              <a:t>7/30/2015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8B27E07-CF3A-444D-881C-29B24865C66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4C69D-223C-4E41-BA8C-CB2F5E65455E}" type="datetimeFigureOut">
              <a:rPr lang="en-US" smtClean="0"/>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27E07-CF3A-444D-881C-29B24865C6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F4C69D-223C-4E41-BA8C-CB2F5E65455E}" type="datetimeFigureOut">
              <a:rPr lang="en-US" smtClean="0"/>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27E07-CF3A-444D-881C-29B24865C6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6F4C69D-223C-4E41-BA8C-CB2F5E65455E}" type="datetimeFigureOut">
              <a:rPr lang="en-US" smtClean="0"/>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27E07-CF3A-444D-881C-29B24865C66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F4C69D-223C-4E41-BA8C-CB2F5E65455E}" type="datetimeFigureOut">
              <a:rPr lang="en-US" smtClean="0"/>
              <a:t>7/30/2015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8B27E07-CF3A-444D-881C-29B24865C66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6F4C69D-223C-4E41-BA8C-CB2F5E65455E}" type="datetimeFigureOut">
              <a:rPr lang="en-US" smtClean="0"/>
              <a:t>7/30/2015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27E07-CF3A-444D-881C-29B24865C66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6F4C69D-223C-4E41-BA8C-CB2F5E65455E}" type="datetimeFigureOut">
              <a:rPr lang="en-US" smtClean="0"/>
              <a:t>7/30/2015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27E07-CF3A-444D-881C-29B24865C66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F4C69D-223C-4E41-BA8C-CB2F5E65455E}" type="datetimeFigureOut">
              <a:rPr lang="en-US" smtClean="0"/>
              <a:t>7/30/2015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27E07-CF3A-444D-881C-29B24865C6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F4C69D-223C-4E41-BA8C-CB2F5E65455E}" type="datetimeFigureOut">
              <a:rPr lang="en-US" smtClean="0"/>
              <a:t>7/30/2015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27E07-CF3A-444D-881C-29B24865C6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F4C69D-223C-4E41-BA8C-CB2F5E65455E}" type="datetimeFigureOut">
              <a:rPr lang="en-US" smtClean="0"/>
              <a:t>7/30/2015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27E07-CF3A-444D-881C-29B24865C66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F4C69D-223C-4E41-BA8C-CB2F5E65455E}" type="datetimeFigureOut">
              <a:rPr lang="en-US" smtClean="0"/>
              <a:t>7/30/2015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38B27E07-CF3A-444D-881C-29B24865C66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6F4C69D-223C-4E41-BA8C-CB2F5E65455E}" type="datetimeFigureOut">
              <a:rPr lang="en-US" smtClean="0"/>
              <a:t>7/30/2015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8B27E07-CF3A-444D-881C-29B24865C6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Comparison of John and Hebrews</a:t>
            </a:r>
            <a:endParaRPr lang="en-US" dirty="0"/>
          </a:p>
        </p:txBody>
      </p:sp>
      <p:sp>
        <p:nvSpPr>
          <p:cNvPr id="2" name="Title 1"/>
          <p:cNvSpPr>
            <a:spLocks noGrp="1"/>
          </p:cNvSpPr>
          <p:nvPr>
            <p:ph type="ctrTitle"/>
          </p:nvPr>
        </p:nvSpPr>
        <p:spPr/>
        <p:txBody>
          <a:bodyPr/>
          <a:lstStyle/>
          <a:p>
            <a:r>
              <a:rPr lang="en-US" dirty="0" smtClean="0"/>
              <a:t>Christology</a:t>
            </a:r>
            <a:endParaRPr lang="en-US" dirty="0"/>
          </a:p>
        </p:txBody>
      </p:sp>
    </p:spTree>
    <p:extLst>
      <p:ext uri="{BB962C8B-B14F-4D97-AF65-F5344CB8AC3E}">
        <p14:creationId xmlns:p14="http://schemas.microsoft.com/office/powerpoint/2010/main" val="4148034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dirty="0" smtClean="0"/>
              <a:t>Background and Prologue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00163541"/>
              </p:ext>
            </p:extLst>
          </p:nvPr>
        </p:nvGraphicFramePr>
        <p:xfrm>
          <a:off x="457200" y="1219200"/>
          <a:ext cx="8229600" cy="5283708"/>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marL="0" marR="0" algn="ctr">
                        <a:lnSpc>
                          <a:spcPct val="115000"/>
                        </a:lnSpc>
                        <a:spcBef>
                          <a:spcPts val="0"/>
                        </a:spcBef>
                        <a:spcAft>
                          <a:spcPts val="0"/>
                        </a:spcAft>
                      </a:pPr>
                      <a:r>
                        <a:rPr lang="en-US" sz="1200" dirty="0" smtClean="0">
                          <a:effectLst/>
                          <a:latin typeface="Calibri"/>
                          <a:ea typeface="Calibri"/>
                          <a:cs typeface="Times New Roman"/>
                        </a:rPr>
                        <a:t>Background</a:t>
                      </a:r>
                      <a:endParaRPr lang="en-US" sz="1200" dirty="0">
                        <a:effectLst/>
                        <a:latin typeface="Calibri"/>
                        <a:ea typeface="Calibri"/>
                        <a:cs typeface="Times New Roman"/>
                      </a:endParaRPr>
                    </a:p>
                  </a:txBody>
                  <a:tcPr marL="68580" marR="68580" marT="0" marB="0"/>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tc>
              </a:tr>
              <a:tr h="370840">
                <a:tc>
                  <a:txBody>
                    <a:bodyPr/>
                    <a:lstStyle/>
                    <a:p>
                      <a:pPr marL="0" marR="0" algn="ctr">
                        <a:lnSpc>
                          <a:spcPct val="115000"/>
                        </a:lnSpc>
                        <a:spcBef>
                          <a:spcPts val="0"/>
                        </a:spcBef>
                        <a:spcAft>
                          <a:spcPts val="0"/>
                        </a:spcAft>
                      </a:pPr>
                      <a:r>
                        <a:rPr lang="en-US" sz="1400" dirty="0">
                          <a:effectLst/>
                          <a:latin typeface="Times New Roman"/>
                          <a:ea typeface="Calibri"/>
                          <a:cs typeface="Times New Roman"/>
                        </a:rPr>
                        <a:t>John</a:t>
                      </a:r>
                      <a:endParaRPr lang="en-US" sz="12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latin typeface="Times New Roman"/>
                          <a:ea typeface="Calibri"/>
                          <a:cs typeface="Times New Roman"/>
                        </a:rPr>
                        <a:t>Hebrews</a:t>
                      </a:r>
                      <a:endParaRPr lang="en-US" sz="1200">
                        <a:effectLst/>
                        <a:latin typeface="Calibri"/>
                        <a:ea typeface="Calibri"/>
                        <a:cs typeface="Times New Roman"/>
                      </a:endParaRPr>
                    </a:p>
                  </a:txBody>
                  <a:tcPr marL="68580" marR="68580" marT="0" marB="0"/>
                </a:tc>
              </a:tr>
              <a:tr h="370840">
                <a:tc>
                  <a:txBody>
                    <a:bodyPr/>
                    <a:lstStyle/>
                    <a:p>
                      <a:pPr marL="0" marR="0">
                        <a:lnSpc>
                          <a:spcPct val="115000"/>
                        </a:lnSpc>
                        <a:spcBef>
                          <a:spcPts val="600"/>
                        </a:spcBef>
                        <a:spcAft>
                          <a:spcPts val="0"/>
                        </a:spcAft>
                      </a:pPr>
                      <a:r>
                        <a:rPr lang="en-US" sz="1400">
                          <a:effectLst/>
                          <a:latin typeface="Times New Roman"/>
                          <a:ea typeface="Calibri"/>
                          <a:cs typeface="Times New Roman"/>
                        </a:rPr>
                        <a:t>Date</a:t>
                      </a:r>
                      <a:endParaRPr lang="en-US" sz="120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1400">
                          <a:effectLst/>
                          <a:latin typeface="Times New Roman"/>
                          <a:ea typeface="Calibri"/>
                          <a:cs typeface="Times New Roman"/>
                        </a:rPr>
                        <a:t>Harris—90–100 CE</a:t>
                      </a:r>
                      <a:endParaRPr lang="en-US" sz="120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1400">
                          <a:effectLst/>
                          <a:latin typeface="Times New Roman"/>
                          <a:ea typeface="Calibri"/>
                          <a:cs typeface="Times New Roman"/>
                        </a:rPr>
                        <a:t>Carson, Moo, Morris—80–85 CE</a:t>
                      </a:r>
                      <a:endParaRPr lang="en-US" sz="120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1400">
                          <a:effectLst/>
                          <a:latin typeface="Times New Roman"/>
                          <a:ea typeface="Calibri"/>
                          <a:cs typeface="Times New Roman"/>
                        </a:rPr>
                        <a:t>Guthrie–Gives evidence as early as 65 and as late as 110</a:t>
                      </a:r>
                      <a:endParaRPr lang="en-US" sz="1200">
                        <a:effectLst/>
                        <a:latin typeface="Calibri"/>
                        <a:ea typeface="Calibri"/>
                        <a:cs typeface="Times New Roman"/>
                      </a:endParaRPr>
                    </a:p>
                  </a:txBody>
                  <a:tcPr marL="68580" marR="68580" marT="0" marB="0"/>
                </a:tc>
                <a:tc>
                  <a:txBody>
                    <a:bodyPr/>
                    <a:lstStyle/>
                    <a:p>
                      <a:pPr marL="0" marR="0">
                        <a:lnSpc>
                          <a:spcPct val="115000"/>
                        </a:lnSpc>
                        <a:spcBef>
                          <a:spcPts val="600"/>
                        </a:spcBef>
                        <a:spcAft>
                          <a:spcPts val="0"/>
                        </a:spcAft>
                      </a:pPr>
                      <a:r>
                        <a:rPr lang="en-US" sz="1400" dirty="0">
                          <a:effectLst/>
                          <a:latin typeface="Times New Roman"/>
                          <a:ea typeface="Calibri"/>
                          <a:cs typeface="Times New Roman"/>
                        </a:rPr>
                        <a:t>Date</a:t>
                      </a:r>
                      <a:endParaRPr lang="en-US" sz="1200" dirty="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1400" dirty="0">
                          <a:effectLst/>
                          <a:latin typeface="Times New Roman"/>
                          <a:ea typeface="Calibri"/>
                          <a:cs typeface="Times New Roman"/>
                        </a:rPr>
                        <a:t>Harris—80–100 CE</a:t>
                      </a:r>
                      <a:endParaRPr lang="en-US" sz="1200" dirty="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1400" dirty="0">
                          <a:effectLst/>
                          <a:latin typeface="Times New Roman"/>
                          <a:ea typeface="Calibri"/>
                          <a:cs typeface="Times New Roman"/>
                        </a:rPr>
                        <a:t>Carson, Moo, Morris—60–100 (favors  a date before 70) CE</a:t>
                      </a:r>
                      <a:endParaRPr lang="en-US" sz="1200" dirty="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pPr>
                      <a:r>
                        <a:rPr lang="en-US" sz="1400" dirty="0">
                          <a:effectLst/>
                          <a:latin typeface="Times New Roman"/>
                          <a:ea typeface="Calibri"/>
                          <a:cs typeface="Times New Roman"/>
                        </a:rPr>
                        <a:t>Guthrie–65–70</a:t>
                      </a:r>
                      <a:endParaRPr lang="en-US" sz="1200" dirty="0">
                        <a:effectLst/>
                        <a:latin typeface="Calibri"/>
                        <a:ea typeface="Calibri"/>
                        <a:cs typeface="Times New Roman"/>
                      </a:endParaRPr>
                    </a:p>
                  </a:txBody>
                  <a:tcPr marL="68580" marR="68580" marT="0" marB="0"/>
                </a:tc>
              </a:tr>
              <a:tr h="370840">
                <a:tc gridSpan="2">
                  <a:txBody>
                    <a:bodyPr/>
                    <a:lstStyle/>
                    <a:p>
                      <a:pPr marL="0" marR="0" lvl="0" indent="0" algn="ctr">
                        <a:lnSpc>
                          <a:spcPct val="115000"/>
                        </a:lnSpc>
                        <a:spcBef>
                          <a:spcPts val="0"/>
                        </a:spcBef>
                        <a:spcAft>
                          <a:spcPts val="0"/>
                        </a:spcAft>
                        <a:buFont typeface="+mj-lt"/>
                        <a:buNone/>
                      </a:pPr>
                      <a:r>
                        <a:rPr lang="en-US" sz="1200" dirty="0" smtClean="0">
                          <a:effectLst/>
                          <a:latin typeface="Calibri"/>
                          <a:ea typeface="Calibri"/>
                          <a:cs typeface="Times New Roman"/>
                        </a:rPr>
                        <a:t>Prologue</a:t>
                      </a:r>
                      <a:endParaRPr lang="en-US" sz="1200" dirty="0">
                        <a:effectLst/>
                        <a:latin typeface="Calibri"/>
                        <a:ea typeface="Calibri"/>
                        <a:cs typeface="Times New Roman"/>
                      </a:endParaRPr>
                    </a:p>
                  </a:txBody>
                  <a:tcPr marL="68580" marR="68580" marT="0" marB="0"/>
                </a:tc>
                <a:tc hMerge="1">
                  <a:txBody>
                    <a:bodyPr/>
                    <a:lstStyle/>
                    <a:p>
                      <a:pPr marL="0" marR="0" lvl="0" indent="0">
                        <a:lnSpc>
                          <a:spcPct val="115000"/>
                        </a:lnSpc>
                        <a:spcBef>
                          <a:spcPts val="0"/>
                        </a:spcBef>
                        <a:spcAft>
                          <a:spcPts val="0"/>
                        </a:spcAft>
                        <a:buFont typeface="+mj-lt"/>
                        <a:buNone/>
                      </a:pPr>
                      <a:endParaRPr lang="en-US" sz="1100" dirty="0">
                        <a:effectLst/>
                        <a:latin typeface="Calibri"/>
                        <a:ea typeface="Calibri"/>
                        <a:cs typeface="Times New Roman"/>
                      </a:endParaRPr>
                    </a:p>
                  </a:txBody>
                  <a:tcPr marL="68580" marR="68580" marT="0" marB="0"/>
                </a:tc>
              </a:tr>
              <a:tr h="370840">
                <a:tc>
                  <a:txBody>
                    <a:bodyPr/>
                    <a:lstStyle/>
                    <a:p>
                      <a:pPr marL="0" marR="0">
                        <a:lnSpc>
                          <a:spcPct val="115000"/>
                        </a:lnSpc>
                        <a:spcBef>
                          <a:spcPts val="0"/>
                        </a:spcBef>
                        <a:spcAft>
                          <a:spcPts val="0"/>
                        </a:spcAft>
                      </a:pPr>
                      <a:r>
                        <a:rPr lang="en-US" sz="1400" baseline="30000" dirty="0">
                          <a:effectLst/>
                          <a:latin typeface="Times New Roman"/>
                          <a:ea typeface="Calibri"/>
                          <a:cs typeface="Times New Roman"/>
                        </a:rPr>
                        <a:t>JN 1:1</a:t>
                      </a:r>
                      <a:r>
                        <a:rPr lang="en-US" sz="1400" dirty="0">
                          <a:effectLst/>
                          <a:latin typeface="Times New Roman"/>
                          <a:ea typeface="Calibri"/>
                          <a:cs typeface="Times New Roman"/>
                        </a:rPr>
                        <a:t> In the beginning was the Word, and the Word was with God, and the Word was God. </a:t>
                      </a:r>
                      <a:r>
                        <a:rPr lang="en-US" sz="1400" baseline="30000" dirty="0">
                          <a:effectLst/>
                          <a:latin typeface="Times New Roman"/>
                          <a:ea typeface="Calibri"/>
                          <a:cs typeface="Times New Roman"/>
                        </a:rPr>
                        <a:t>2</a:t>
                      </a:r>
                      <a:r>
                        <a:rPr lang="en-US" sz="1400" dirty="0">
                          <a:effectLst/>
                          <a:latin typeface="Times New Roman"/>
                          <a:ea typeface="Calibri"/>
                          <a:cs typeface="Times New Roman"/>
                        </a:rPr>
                        <a:t> He was with God in the beginning.</a:t>
                      </a:r>
                      <a:endParaRPr lang="en-US" sz="1200" dirty="0">
                        <a:effectLst/>
                        <a:latin typeface="Calibri"/>
                        <a:ea typeface="Calibri"/>
                        <a:cs typeface="Times New Roman"/>
                      </a:endParaRPr>
                    </a:p>
                    <a:p>
                      <a:pPr marL="0" marR="0">
                        <a:lnSpc>
                          <a:spcPct val="115000"/>
                        </a:lnSpc>
                        <a:spcBef>
                          <a:spcPts val="0"/>
                        </a:spcBef>
                        <a:spcAft>
                          <a:spcPts val="0"/>
                        </a:spcAft>
                      </a:pPr>
                      <a:r>
                        <a:rPr lang="en-US" sz="1400" baseline="30000" dirty="0">
                          <a:effectLst/>
                          <a:latin typeface="Times New Roman"/>
                          <a:ea typeface="Calibri"/>
                          <a:cs typeface="Times New Roman"/>
                        </a:rPr>
                        <a:t>JN 1:3</a:t>
                      </a:r>
                      <a:r>
                        <a:rPr lang="en-US" sz="1400" dirty="0">
                          <a:effectLst/>
                          <a:latin typeface="Times New Roman"/>
                          <a:ea typeface="Calibri"/>
                          <a:cs typeface="Times New Roman"/>
                        </a:rPr>
                        <a:t> Through him all things were made; without him nothing was made that has been made. </a:t>
                      </a:r>
                      <a:r>
                        <a:rPr lang="en-US" sz="1400" baseline="30000" dirty="0">
                          <a:effectLst/>
                          <a:latin typeface="Times New Roman"/>
                          <a:ea typeface="Calibri"/>
                          <a:cs typeface="Times New Roman"/>
                        </a:rPr>
                        <a:t>4</a:t>
                      </a:r>
                      <a:r>
                        <a:rPr lang="en-US" sz="1400" dirty="0">
                          <a:effectLst/>
                          <a:latin typeface="Times New Roman"/>
                          <a:ea typeface="Calibri"/>
                          <a:cs typeface="Times New Roman"/>
                        </a:rPr>
                        <a:t> In him was life, and that life was the light of men. </a:t>
                      </a:r>
                      <a:r>
                        <a:rPr lang="en-US" sz="1400" baseline="30000" dirty="0">
                          <a:effectLst/>
                          <a:latin typeface="Times New Roman"/>
                          <a:ea typeface="Calibri"/>
                          <a:cs typeface="Times New Roman"/>
                        </a:rPr>
                        <a:t>5</a:t>
                      </a:r>
                      <a:r>
                        <a:rPr lang="en-US" sz="1400" dirty="0">
                          <a:effectLst/>
                          <a:latin typeface="Times New Roman"/>
                          <a:ea typeface="Calibri"/>
                          <a:cs typeface="Times New Roman"/>
                        </a:rPr>
                        <a:t> The light shines in the darkness, but the darkness has not understood it.</a:t>
                      </a:r>
                      <a:endParaRPr lang="en-US" sz="1200" dirty="0">
                        <a:effectLst/>
                        <a:latin typeface="Calibri"/>
                        <a:ea typeface="Calibri"/>
                        <a:cs typeface="Times New Roman"/>
                      </a:endParaRPr>
                    </a:p>
                    <a:p>
                      <a:pPr marL="0" marR="0">
                        <a:lnSpc>
                          <a:spcPct val="115000"/>
                        </a:lnSpc>
                        <a:spcBef>
                          <a:spcPts val="0"/>
                        </a:spcBef>
                        <a:spcAft>
                          <a:spcPts val="0"/>
                        </a:spcAft>
                      </a:pPr>
                      <a:r>
                        <a:rPr lang="en-US" sz="1400" baseline="30000" dirty="0">
                          <a:effectLst/>
                          <a:latin typeface="Times New Roman"/>
                          <a:ea typeface="Calibri"/>
                          <a:cs typeface="Times New Roman"/>
                        </a:rPr>
                        <a:t>JN 1:14</a:t>
                      </a:r>
                      <a:r>
                        <a:rPr lang="en-US" sz="1400" dirty="0">
                          <a:effectLst/>
                          <a:latin typeface="Times New Roman"/>
                          <a:ea typeface="Calibri"/>
                          <a:cs typeface="Times New Roman"/>
                        </a:rPr>
                        <a:t> The Word became flesh and made his dwelling among us. We have seen his glory, the glory of the One and Only, who came from the Father, full of grace and truth.</a:t>
                      </a:r>
                      <a:endParaRPr lang="en-US" sz="12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baseline="30000" dirty="0">
                          <a:effectLst/>
                          <a:latin typeface="Times New Roman"/>
                          <a:ea typeface="Calibri"/>
                          <a:cs typeface="Times New Roman"/>
                        </a:rPr>
                        <a:t>HEB 1:1</a:t>
                      </a:r>
                      <a:r>
                        <a:rPr lang="en-US" sz="1400" dirty="0">
                          <a:effectLst/>
                          <a:latin typeface="Times New Roman"/>
                          <a:ea typeface="Calibri"/>
                          <a:cs typeface="Times New Roman"/>
                        </a:rPr>
                        <a:t> In the past God spoke to our forefathers through the prophets at many times and in various ways, </a:t>
                      </a:r>
                      <a:r>
                        <a:rPr lang="en-US" sz="1400" baseline="30000" dirty="0">
                          <a:effectLst/>
                          <a:latin typeface="Times New Roman"/>
                          <a:ea typeface="Calibri"/>
                          <a:cs typeface="Times New Roman"/>
                        </a:rPr>
                        <a:t>2</a:t>
                      </a:r>
                      <a:r>
                        <a:rPr lang="en-US" sz="1400" dirty="0">
                          <a:effectLst/>
                          <a:latin typeface="Times New Roman"/>
                          <a:ea typeface="Calibri"/>
                          <a:cs typeface="Times New Roman"/>
                        </a:rPr>
                        <a:t> but in these last days he has spoken to us by his Son, whom he appointed heir of all things, and through whom he made the universe. </a:t>
                      </a:r>
                      <a:r>
                        <a:rPr lang="en-US" sz="1400" baseline="30000" dirty="0">
                          <a:effectLst/>
                          <a:latin typeface="Times New Roman"/>
                          <a:ea typeface="Calibri"/>
                          <a:cs typeface="Times New Roman"/>
                        </a:rPr>
                        <a:t>3</a:t>
                      </a:r>
                      <a:r>
                        <a:rPr lang="en-US" sz="1400" dirty="0">
                          <a:effectLst/>
                          <a:latin typeface="Times New Roman"/>
                          <a:ea typeface="Calibri"/>
                          <a:cs typeface="Times New Roman"/>
                        </a:rPr>
                        <a:t> The Son is the radiance of God's glory and the exact representation of his being, sustaining all things by his powerful word. After he had provided purification for sins, he sat down at the right hand of the Majesty in heaven.</a:t>
                      </a:r>
                      <a:endParaRPr lang="en-US"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992757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pPr algn="ctr"/>
            <a:r>
              <a:rPr lang="en-US" dirty="0" smtClean="0"/>
              <a:t>Comparison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856836637"/>
              </p:ext>
            </p:extLst>
          </p:nvPr>
        </p:nvGraphicFramePr>
        <p:xfrm>
          <a:off x="914400" y="1219200"/>
          <a:ext cx="7772402" cy="5351272"/>
        </p:xfrm>
        <a:graphic>
          <a:graphicData uri="http://schemas.openxmlformats.org/drawingml/2006/table">
            <a:tbl>
              <a:tblPr firstRow="1" bandRow="1">
                <a:tableStyleId>{5C22544A-7EE6-4342-B048-85BDC9FD1C3A}</a:tableStyleId>
              </a:tblPr>
              <a:tblGrid>
                <a:gridCol w="3886201"/>
                <a:gridCol w="3886201"/>
              </a:tblGrid>
              <a:tr h="370840">
                <a:tc>
                  <a:txBody>
                    <a:bodyPr/>
                    <a:lstStyle/>
                    <a:p>
                      <a:r>
                        <a:rPr lang="en-US" sz="2400" dirty="0" smtClean="0"/>
                        <a:t>John</a:t>
                      </a:r>
                      <a:endParaRPr lang="en-US" sz="2400" dirty="0"/>
                    </a:p>
                  </a:txBody>
                  <a:tcPr marL="86360" marR="86360"/>
                </a:tc>
                <a:tc>
                  <a:txBody>
                    <a:bodyPr/>
                    <a:lstStyle/>
                    <a:p>
                      <a:r>
                        <a:rPr lang="en-US" sz="2400" dirty="0" smtClean="0"/>
                        <a:t>Hebrews</a:t>
                      </a:r>
                      <a:endParaRPr lang="en-US" sz="2400" dirty="0"/>
                    </a:p>
                  </a:txBody>
                  <a:tcPr marL="86360" marR="86360"/>
                </a:tc>
              </a:tr>
              <a:tr h="370840">
                <a:tc>
                  <a:txBody>
                    <a:bodyPr/>
                    <a:lstStyle/>
                    <a:p>
                      <a:pPr marL="342900" marR="0" lvl="0" indent="-342900">
                        <a:lnSpc>
                          <a:spcPct val="115000"/>
                        </a:lnSpc>
                        <a:spcBef>
                          <a:spcPts val="600"/>
                        </a:spcBef>
                        <a:spcAft>
                          <a:spcPts val="0"/>
                        </a:spcAft>
                        <a:buFont typeface="Wingdings"/>
                        <a:buChar char=""/>
                      </a:pPr>
                      <a:r>
                        <a:rPr lang="en-US" sz="1600" dirty="0">
                          <a:effectLst/>
                          <a:latin typeface="Times New Roman"/>
                          <a:ea typeface="Calibri"/>
                          <a:cs typeface="Times New Roman"/>
                        </a:rPr>
                        <a:t>The word</a:t>
                      </a:r>
                      <a:endParaRPr lang="en-US" sz="1400" dirty="0">
                        <a:effectLst/>
                        <a:latin typeface="Calibri"/>
                        <a:ea typeface="Calibri"/>
                        <a:cs typeface="Times New Roman"/>
                      </a:endParaRPr>
                    </a:p>
                  </a:txBody>
                  <a:tcPr marL="64770" marR="64770" marT="0" marB="0"/>
                </a:tc>
                <a:tc>
                  <a:txBody>
                    <a:bodyPr/>
                    <a:lstStyle/>
                    <a:p>
                      <a:pPr marL="342900" marR="0" lvl="0" indent="-342900">
                        <a:lnSpc>
                          <a:spcPct val="115000"/>
                        </a:lnSpc>
                        <a:spcBef>
                          <a:spcPts val="600"/>
                        </a:spcBef>
                        <a:spcAft>
                          <a:spcPts val="0"/>
                        </a:spcAft>
                        <a:buFont typeface="Wingdings"/>
                        <a:buChar char=""/>
                      </a:pPr>
                      <a:r>
                        <a:rPr lang="en-US" sz="1600">
                          <a:effectLst/>
                          <a:latin typeface="Times New Roman"/>
                          <a:ea typeface="Calibri"/>
                          <a:cs typeface="Times New Roman"/>
                        </a:rPr>
                        <a:t>God spoke</a:t>
                      </a:r>
                      <a:endParaRPr lang="en-US" sz="140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tabLst>
                          <a:tab pos="252730" algn="l"/>
                        </a:tabLst>
                      </a:pPr>
                      <a:r>
                        <a:rPr lang="en-US" sz="1600">
                          <a:effectLst/>
                          <a:latin typeface="Times New Roman"/>
                          <a:ea typeface="Calibri"/>
                          <a:cs typeface="Times New Roman"/>
                        </a:rPr>
                        <a:t>To our forefathers</a:t>
                      </a:r>
                      <a:endParaRPr lang="en-US" sz="140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tabLst>
                          <a:tab pos="252730" algn="l"/>
                        </a:tabLst>
                      </a:pPr>
                      <a:r>
                        <a:rPr lang="en-US" sz="1600">
                          <a:effectLst/>
                          <a:latin typeface="Times New Roman"/>
                          <a:ea typeface="Calibri"/>
                          <a:cs typeface="Times New Roman"/>
                        </a:rPr>
                        <a:t>Through the prophets</a:t>
                      </a:r>
                      <a:endParaRPr lang="en-US" sz="1400">
                        <a:effectLst/>
                        <a:latin typeface="Calibri"/>
                        <a:ea typeface="Calibri"/>
                        <a:cs typeface="Times New Roman"/>
                      </a:endParaRPr>
                    </a:p>
                    <a:p>
                      <a:pPr marL="342900" marR="0" lvl="0" indent="-342900">
                        <a:lnSpc>
                          <a:spcPct val="115000"/>
                        </a:lnSpc>
                        <a:spcBef>
                          <a:spcPts val="0"/>
                        </a:spcBef>
                        <a:spcAft>
                          <a:spcPts val="0"/>
                        </a:spcAft>
                        <a:buFont typeface="+mj-lt"/>
                        <a:buAutoNum type="arabicPeriod"/>
                        <a:tabLst>
                          <a:tab pos="252730" algn="l"/>
                        </a:tabLst>
                      </a:pPr>
                      <a:r>
                        <a:rPr lang="en-US" sz="1600">
                          <a:effectLst/>
                          <a:latin typeface="Times New Roman"/>
                          <a:ea typeface="Calibri"/>
                          <a:cs typeface="Times New Roman"/>
                        </a:rPr>
                        <a:t>Last days—by his son </a:t>
                      </a:r>
                      <a:endParaRPr lang="en-US" sz="1400">
                        <a:effectLst/>
                        <a:latin typeface="Calibri"/>
                        <a:ea typeface="Calibri"/>
                        <a:cs typeface="Times New Roman"/>
                      </a:endParaRPr>
                    </a:p>
                    <a:p>
                      <a:pPr marL="742950" marR="0" lvl="1" indent="-285750">
                        <a:lnSpc>
                          <a:spcPct val="115000"/>
                        </a:lnSpc>
                        <a:spcBef>
                          <a:spcPts val="0"/>
                        </a:spcBef>
                        <a:spcAft>
                          <a:spcPts val="0"/>
                        </a:spcAft>
                        <a:buFont typeface="+mj-lt"/>
                        <a:buAutoNum type="alphaLcPeriod"/>
                        <a:tabLst>
                          <a:tab pos="252730" algn="l"/>
                        </a:tabLst>
                      </a:pPr>
                      <a:r>
                        <a:rPr lang="en-US" sz="1600">
                          <a:effectLst/>
                          <a:latin typeface="Times New Roman"/>
                          <a:ea typeface="Calibri"/>
                          <a:cs typeface="Times New Roman"/>
                        </a:rPr>
                        <a:t>(</a:t>
                      </a:r>
                      <a:r>
                        <a:rPr lang="el-GR" sz="1400">
                          <a:effectLst/>
                          <a:latin typeface="Gentium"/>
                          <a:ea typeface="Calibri"/>
                          <a:cs typeface="Times New Roman"/>
                        </a:rPr>
                        <a:t>ἐλάλησεν ἡμῖν </a:t>
                      </a:r>
                      <a:r>
                        <a:rPr lang="el-GR" sz="1400" b="1">
                          <a:effectLst/>
                          <a:latin typeface="Gentium"/>
                          <a:ea typeface="Calibri"/>
                          <a:cs typeface="Times New Roman"/>
                        </a:rPr>
                        <a:t>ἐν</a:t>
                      </a:r>
                      <a:r>
                        <a:rPr lang="el-GR" sz="1400">
                          <a:effectLst/>
                          <a:latin typeface="Gentium"/>
                          <a:ea typeface="Calibri"/>
                          <a:cs typeface="Times New Roman"/>
                        </a:rPr>
                        <a:t> υἱῷ</a:t>
                      </a:r>
                      <a:r>
                        <a:rPr lang="en-US" sz="1400">
                          <a:effectLst/>
                          <a:latin typeface="Gentium"/>
                          <a:ea typeface="Calibri"/>
                          <a:cs typeface="Times New Roman"/>
                        </a:rPr>
                        <a:t>)</a:t>
                      </a:r>
                      <a:endParaRPr lang="en-US" sz="1400">
                        <a:effectLst/>
                        <a:latin typeface="Calibri"/>
                        <a:ea typeface="Calibri"/>
                        <a:cs typeface="Times New Roman"/>
                      </a:endParaRPr>
                    </a:p>
                  </a:txBody>
                  <a:tcPr marL="64770" marR="64770" marT="0" marB="0"/>
                </a:tc>
              </a:tr>
              <a:tr h="370840">
                <a:tc>
                  <a:txBody>
                    <a:bodyPr/>
                    <a:lstStyle/>
                    <a:p>
                      <a:pPr marL="342900" marR="0" lvl="0" indent="-342900">
                        <a:lnSpc>
                          <a:spcPct val="115000"/>
                        </a:lnSpc>
                        <a:spcBef>
                          <a:spcPts val="600"/>
                        </a:spcBef>
                        <a:spcAft>
                          <a:spcPts val="1000"/>
                        </a:spcAft>
                        <a:buFont typeface="Wingdings"/>
                        <a:buChar char=""/>
                      </a:pPr>
                      <a:r>
                        <a:rPr lang="en-US" sz="1600" dirty="0">
                          <a:effectLst/>
                          <a:latin typeface="Times New Roman"/>
                          <a:ea typeface="Calibri"/>
                          <a:cs typeface="Times New Roman"/>
                        </a:rPr>
                        <a:t>Through him all things were made</a:t>
                      </a:r>
                      <a:endParaRPr lang="en-US" sz="1400" dirty="0">
                        <a:effectLst/>
                        <a:latin typeface="Calibri"/>
                        <a:ea typeface="Calibri"/>
                        <a:cs typeface="Times New Roman"/>
                      </a:endParaRPr>
                    </a:p>
                    <a:p>
                      <a:pPr marL="569913" marR="0" lvl="0" indent="-227013">
                        <a:lnSpc>
                          <a:spcPct val="115000"/>
                        </a:lnSpc>
                        <a:spcBef>
                          <a:spcPts val="0"/>
                        </a:spcBef>
                        <a:spcAft>
                          <a:spcPts val="0"/>
                        </a:spcAft>
                        <a:buFont typeface="+mj-lt"/>
                        <a:buAutoNum type="arabicPeriod"/>
                      </a:pPr>
                      <a:r>
                        <a:rPr lang="en-US" sz="1600" dirty="0">
                          <a:effectLst/>
                          <a:latin typeface="Times New Roman"/>
                          <a:ea typeface="Calibri"/>
                          <a:cs typeface="Times New Roman"/>
                        </a:rPr>
                        <a:t>without him nothing was made that has been made</a:t>
                      </a:r>
                      <a:endParaRPr lang="en-US" sz="1400" dirty="0">
                        <a:effectLst/>
                        <a:latin typeface="Calibri"/>
                        <a:ea typeface="Calibri"/>
                        <a:cs typeface="Times New Roman"/>
                      </a:endParaRPr>
                    </a:p>
                  </a:txBody>
                  <a:tcPr marL="64770" marR="64770" marT="0" marB="0"/>
                </a:tc>
                <a:tc>
                  <a:txBody>
                    <a:bodyPr/>
                    <a:lstStyle/>
                    <a:p>
                      <a:pPr marL="342900" marR="0" lvl="0" indent="-342900">
                        <a:lnSpc>
                          <a:spcPct val="115000"/>
                        </a:lnSpc>
                        <a:spcBef>
                          <a:spcPts val="600"/>
                        </a:spcBef>
                        <a:spcAft>
                          <a:spcPts val="0"/>
                        </a:spcAft>
                        <a:buFont typeface="Wingdings"/>
                        <a:buChar char=""/>
                      </a:pPr>
                      <a:r>
                        <a:rPr lang="en-US" sz="1600" dirty="0">
                          <a:effectLst/>
                          <a:latin typeface="Times New Roman"/>
                          <a:ea typeface="Calibri"/>
                          <a:cs typeface="Times New Roman"/>
                        </a:rPr>
                        <a:t>Appointed heir of all things</a:t>
                      </a:r>
                      <a:endParaRPr lang="en-US" sz="1400" dirty="0">
                        <a:effectLst/>
                        <a:latin typeface="Calibri"/>
                        <a:ea typeface="Calibri"/>
                        <a:cs typeface="Times New Roman"/>
                      </a:endParaRPr>
                    </a:p>
                    <a:p>
                      <a:pPr marL="342900" marR="0" lvl="0" indent="-342900">
                        <a:lnSpc>
                          <a:spcPct val="115000"/>
                        </a:lnSpc>
                        <a:spcBef>
                          <a:spcPts val="0"/>
                        </a:spcBef>
                        <a:spcAft>
                          <a:spcPts val="0"/>
                        </a:spcAft>
                        <a:buFont typeface="Wingdings"/>
                        <a:buChar char=""/>
                      </a:pPr>
                      <a:r>
                        <a:rPr lang="en-US" sz="1600" dirty="0">
                          <a:effectLst/>
                          <a:latin typeface="Times New Roman"/>
                          <a:ea typeface="Calibri"/>
                          <a:cs typeface="Times New Roman"/>
                        </a:rPr>
                        <a:t>Through whom he made the universe</a:t>
                      </a:r>
                      <a:endParaRPr lang="en-US" sz="1400" dirty="0">
                        <a:effectLst/>
                        <a:latin typeface="Calibri"/>
                        <a:ea typeface="Calibri"/>
                        <a:cs typeface="Times New Roman"/>
                      </a:endParaRPr>
                    </a:p>
                  </a:txBody>
                  <a:tcPr marL="64770" marR="64770" marT="0" marB="0"/>
                </a:tc>
              </a:tr>
              <a:tr h="370840">
                <a:tc>
                  <a:txBody>
                    <a:bodyPr/>
                    <a:lstStyle/>
                    <a:p>
                      <a:pPr marL="342900" marR="0" lvl="0" indent="-342900">
                        <a:lnSpc>
                          <a:spcPct val="115000"/>
                        </a:lnSpc>
                        <a:spcBef>
                          <a:spcPts val="600"/>
                        </a:spcBef>
                        <a:spcAft>
                          <a:spcPts val="0"/>
                        </a:spcAft>
                        <a:buFont typeface="Wingdings"/>
                        <a:buChar char=""/>
                      </a:pPr>
                      <a:r>
                        <a:rPr lang="en-US" sz="1600" dirty="0">
                          <a:effectLst/>
                          <a:latin typeface="Times New Roman"/>
                          <a:ea typeface="Calibri"/>
                          <a:cs typeface="Times New Roman"/>
                        </a:rPr>
                        <a:t>In him was life</a:t>
                      </a:r>
                      <a:endParaRPr lang="en-US" sz="1400" dirty="0">
                        <a:effectLst/>
                        <a:latin typeface="Calibri"/>
                        <a:ea typeface="Calibri"/>
                        <a:cs typeface="Times New Roman"/>
                      </a:endParaRPr>
                    </a:p>
                  </a:txBody>
                  <a:tcPr marL="64770" marR="64770" marT="0" marB="0"/>
                </a:tc>
                <a:tc>
                  <a:txBody>
                    <a:bodyPr/>
                    <a:lstStyle/>
                    <a:p>
                      <a:pPr marL="342900" marR="0" lvl="0" indent="-342900">
                        <a:lnSpc>
                          <a:spcPct val="115000"/>
                        </a:lnSpc>
                        <a:spcBef>
                          <a:spcPts val="600"/>
                        </a:spcBef>
                        <a:spcAft>
                          <a:spcPts val="0"/>
                        </a:spcAft>
                        <a:buFont typeface="Wingdings"/>
                        <a:buChar char=""/>
                      </a:pPr>
                      <a:r>
                        <a:rPr lang="en-US" sz="1600">
                          <a:effectLst/>
                          <a:latin typeface="Times New Roman"/>
                          <a:ea typeface="Calibri"/>
                          <a:cs typeface="Times New Roman"/>
                        </a:rPr>
                        <a:t>After he had provided purification for sins</a:t>
                      </a:r>
                      <a:endParaRPr lang="en-US" sz="1400">
                        <a:effectLst/>
                        <a:latin typeface="Calibri"/>
                        <a:ea typeface="Calibri"/>
                        <a:cs typeface="Times New Roman"/>
                      </a:endParaRPr>
                    </a:p>
                  </a:txBody>
                  <a:tcPr marL="64770" marR="64770" marT="0" marB="0"/>
                </a:tc>
              </a:tr>
              <a:tr h="370840">
                <a:tc>
                  <a:txBody>
                    <a:bodyPr/>
                    <a:lstStyle/>
                    <a:p>
                      <a:pPr marL="342900" marR="0" lvl="0" indent="-342900">
                        <a:lnSpc>
                          <a:spcPct val="115000"/>
                        </a:lnSpc>
                        <a:spcBef>
                          <a:spcPts val="600"/>
                        </a:spcBef>
                        <a:spcAft>
                          <a:spcPts val="0"/>
                        </a:spcAft>
                        <a:buFont typeface="Wingdings"/>
                        <a:buChar char=""/>
                      </a:pPr>
                      <a:r>
                        <a:rPr lang="en-US" sz="1600">
                          <a:effectLst/>
                          <a:latin typeface="Times New Roman"/>
                          <a:ea typeface="Calibri"/>
                          <a:cs typeface="Times New Roman"/>
                        </a:rPr>
                        <a:t>That life was the light of men</a:t>
                      </a:r>
                      <a:endParaRPr lang="en-US" sz="1400">
                        <a:effectLst/>
                        <a:latin typeface="Calibri"/>
                        <a:ea typeface="Calibri"/>
                        <a:cs typeface="Times New Roman"/>
                      </a:endParaRPr>
                    </a:p>
                  </a:txBody>
                  <a:tcPr marL="64770" marR="64770" marT="0" marB="0"/>
                </a:tc>
                <a:tc>
                  <a:txBody>
                    <a:bodyPr/>
                    <a:lstStyle/>
                    <a:p>
                      <a:pPr marL="342900" marR="0" lvl="0" indent="-342900">
                        <a:lnSpc>
                          <a:spcPct val="115000"/>
                        </a:lnSpc>
                        <a:spcBef>
                          <a:spcPts val="600"/>
                        </a:spcBef>
                        <a:spcAft>
                          <a:spcPts val="0"/>
                        </a:spcAft>
                        <a:buFont typeface="Wingdings"/>
                        <a:buChar char=""/>
                      </a:pPr>
                      <a:r>
                        <a:rPr lang="en-US" sz="1600">
                          <a:effectLst/>
                          <a:latin typeface="Times New Roman"/>
                          <a:ea typeface="Calibri"/>
                          <a:cs typeface="Times New Roman"/>
                        </a:rPr>
                        <a:t>The Son is the radiance of God's glory</a:t>
                      </a:r>
                      <a:endParaRPr lang="en-US" sz="1400">
                        <a:effectLst/>
                        <a:latin typeface="Calibri"/>
                        <a:ea typeface="Calibri"/>
                        <a:cs typeface="Times New Roman"/>
                      </a:endParaRPr>
                    </a:p>
                    <a:p>
                      <a:pPr marL="342900" marR="0" lvl="0" indent="-342900">
                        <a:lnSpc>
                          <a:spcPct val="115000"/>
                        </a:lnSpc>
                        <a:spcBef>
                          <a:spcPts val="0"/>
                        </a:spcBef>
                        <a:spcAft>
                          <a:spcPts val="0"/>
                        </a:spcAft>
                        <a:buFont typeface="Wingdings"/>
                        <a:buChar char=""/>
                      </a:pPr>
                      <a:r>
                        <a:rPr lang="en-US" sz="1600">
                          <a:effectLst/>
                          <a:latin typeface="Times New Roman"/>
                          <a:ea typeface="Calibri"/>
                          <a:cs typeface="Times New Roman"/>
                        </a:rPr>
                        <a:t>the exact representation of his being</a:t>
                      </a:r>
                      <a:endParaRPr lang="en-US" sz="1400">
                        <a:effectLst/>
                        <a:latin typeface="Calibri"/>
                        <a:ea typeface="Calibri"/>
                        <a:cs typeface="Times New Roman"/>
                      </a:endParaRPr>
                    </a:p>
                    <a:p>
                      <a:pPr marL="342900" marR="0" lvl="0" indent="-342900">
                        <a:lnSpc>
                          <a:spcPct val="115000"/>
                        </a:lnSpc>
                        <a:spcBef>
                          <a:spcPts val="0"/>
                        </a:spcBef>
                        <a:spcAft>
                          <a:spcPts val="0"/>
                        </a:spcAft>
                        <a:buFont typeface="Wingdings"/>
                        <a:buChar char=""/>
                      </a:pPr>
                      <a:r>
                        <a:rPr lang="en-US" sz="1600">
                          <a:effectLst/>
                          <a:latin typeface="Times New Roman"/>
                          <a:ea typeface="Calibri"/>
                          <a:cs typeface="Times New Roman"/>
                        </a:rPr>
                        <a:t>sustaining all things by his powerful word</a:t>
                      </a:r>
                      <a:endParaRPr lang="en-US" sz="1400">
                        <a:effectLst/>
                        <a:latin typeface="Calibri"/>
                        <a:ea typeface="Calibri"/>
                        <a:cs typeface="Times New Roman"/>
                      </a:endParaRPr>
                    </a:p>
                  </a:txBody>
                  <a:tcPr marL="64770" marR="64770" marT="0" marB="0"/>
                </a:tc>
              </a:tr>
              <a:tr h="370840">
                <a:tc>
                  <a:txBody>
                    <a:bodyPr/>
                    <a:lstStyle/>
                    <a:p>
                      <a:pPr marL="342900" marR="0" lvl="0" indent="-342900">
                        <a:lnSpc>
                          <a:spcPct val="115000"/>
                        </a:lnSpc>
                        <a:spcBef>
                          <a:spcPts val="600"/>
                        </a:spcBef>
                        <a:spcAft>
                          <a:spcPts val="0"/>
                        </a:spcAft>
                        <a:buFont typeface="Wingdings"/>
                        <a:buChar char=""/>
                      </a:pPr>
                      <a:r>
                        <a:rPr lang="en-US" sz="1600">
                          <a:effectLst/>
                          <a:latin typeface="Times New Roman"/>
                          <a:ea typeface="Calibri"/>
                          <a:cs typeface="Times New Roman"/>
                        </a:rPr>
                        <a:t>We have seen his glory, the glory of the One and Only, who came from the Father, full of grace and truth</a:t>
                      </a:r>
                      <a:endParaRPr lang="en-US" sz="1400">
                        <a:effectLst/>
                        <a:latin typeface="Calibri"/>
                        <a:ea typeface="Calibri"/>
                        <a:cs typeface="Times New Roman"/>
                      </a:endParaRPr>
                    </a:p>
                  </a:txBody>
                  <a:tcPr marL="64770" marR="64770" marT="0" marB="0"/>
                </a:tc>
                <a:tc>
                  <a:txBody>
                    <a:bodyPr/>
                    <a:lstStyle/>
                    <a:p>
                      <a:pPr marL="342900" marR="0" lvl="0" indent="-342900">
                        <a:lnSpc>
                          <a:spcPct val="115000"/>
                        </a:lnSpc>
                        <a:spcBef>
                          <a:spcPts val="600"/>
                        </a:spcBef>
                        <a:spcAft>
                          <a:spcPts val="0"/>
                        </a:spcAft>
                        <a:buFont typeface="Wingdings"/>
                        <a:buChar char=""/>
                      </a:pPr>
                      <a:r>
                        <a:rPr lang="en-US" sz="1600" dirty="0">
                          <a:effectLst/>
                          <a:latin typeface="Times New Roman"/>
                          <a:ea typeface="Calibri"/>
                          <a:cs typeface="Times New Roman"/>
                        </a:rPr>
                        <a:t>He sat down at the right hand of the Majesty in heaven</a:t>
                      </a:r>
                      <a:endParaRPr lang="en-US" sz="1400" dirty="0">
                        <a:effectLst/>
                        <a:latin typeface="Calibri"/>
                        <a:ea typeface="Calibri"/>
                        <a:cs typeface="Times New Roman"/>
                      </a:endParaRPr>
                    </a:p>
                  </a:txBody>
                  <a:tcPr marL="64770" marR="64770" marT="0" marB="0"/>
                </a:tc>
              </a:tr>
            </a:tbl>
          </a:graphicData>
        </a:graphic>
      </p:graphicFrame>
    </p:spTree>
    <p:extLst>
      <p:ext uri="{BB962C8B-B14F-4D97-AF65-F5344CB8AC3E}">
        <p14:creationId xmlns:p14="http://schemas.microsoft.com/office/powerpoint/2010/main" val="1765534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dirty="0" smtClean="0"/>
              <a:t>Themes</a:t>
            </a:r>
            <a:endParaRPr lang="en-US" dirty="0"/>
          </a:p>
        </p:txBody>
      </p:sp>
      <p:sp>
        <p:nvSpPr>
          <p:cNvPr id="3" name="Content Placeholder 2"/>
          <p:cNvSpPr>
            <a:spLocks noGrp="1"/>
          </p:cNvSpPr>
          <p:nvPr>
            <p:ph sz="quarter" idx="1"/>
          </p:nvPr>
        </p:nvSpPr>
        <p:spPr/>
        <p:txBody>
          <a:bodyPr>
            <a:normAutofit fontScale="70000" lnSpcReduction="20000"/>
          </a:bodyPr>
          <a:lstStyle/>
          <a:p>
            <a:pPr>
              <a:lnSpc>
                <a:spcPct val="120000"/>
              </a:lnSpc>
              <a:spcBef>
                <a:spcPts val="1200"/>
              </a:spcBef>
            </a:pPr>
            <a:r>
              <a:rPr lang="en-US" dirty="0"/>
              <a:t>John introduces the most important themes that he will develop in the rest of his </a:t>
            </a:r>
            <a:r>
              <a:rPr lang="en-US" dirty="0" smtClean="0"/>
              <a:t>work</a:t>
            </a:r>
          </a:p>
          <a:p>
            <a:pPr>
              <a:lnSpc>
                <a:spcPct val="120000"/>
              </a:lnSpc>
              <a:spcBef>
                <a:spcPts val="1200"/>
              </a:spcBef>
            </a:pPr>
            <a:r>
              <a:rPr lang="en-US" dirty="0" smtClean="0"/>
              <a:t>In </a:t>
            </a:r>
            <a:r>
              <a:rPr lang="en-US" dirty="0"/>
              <a:t>these first few verses, there is one of the most beautiful and carefully crafted poetic portions in the entire NT (</a:t>
            </a:r>
            <a:r>
              <a:rPr lang="en-US" dirty="0" err="1"/>
              <a:t>Kö</a:t>
            </a:r>
            <a:r>
              <a:rPr lang="en-US" dirty="0" err="1" smtClean="0"/>
              <a:t>stenberger</a:t>
            </a:r>
            <a:r>
              <a:rPr lang="en-US" dirty="0" smtClean="0"/>
              <a:t>)</a:t>
            </a:r>
          </a:p>
          <a:p>
            <a:pPr>
              <a:lnSpc>
                <a:spcPct val="120000"/>
              </a:lnSpc>
              <a:spcBef>
                <a:spcPts val="1200"/>
              </a:spcBef>
            </a:pPr>
            <a:r>
              <a:rPr lang="en-US" dirty="0" smtClean="0"/>
              <a:t>Like </a:t>
            </a:r>
            <a:r>
              <a:rPr lang="en-US" dirty="0"/>
              <a:t>John, the Hebrew author proceeds rather by an interweaving of themes, as in musical composition (</a:t>
            </a:r>
            <a:r>
              <a:rPr lang="en-US" dirty="0" err="1" smtClean="0"/>
              <a:t>Ellingworth</a:t>
            </a:r>
            <a:r>
              <a:rPr lang="en-US" dirty="0" smtClean="0"/>
              <a:t>)</a:t>
            </a:r>
          </a:p>
          <a:p>
            <a:pPr>
              <a:lnSpc>
                <a:spcPct val="120000"/>
              </a:lnSpc>
              <a:spcBef>
                <a:spcPts val="1200"/>
              </a:spcBef>
            </a:pPr>
            <a:r>
              <a:rPr lang="en-US" dirty="0" smtClean="0"/>
              <a:t>These </a:t>
            </a:r>
            <a:r>
              <a:rPr lang="en-US" dirty="0"/>
              <a:t>comments indicate the high honor given </a:t>
            </a:r>
            <a:r>
              <a:rPr lang="en-US" dirty="0" smtClean="0"/>
              <a:t>Jesus</a:t>
            </a:r>
          </a:p>
          <a:p>
            <a:pPr lvl="1">
              <a:lnSpc>
                <a:spcPct val="120000"/>
              </a:lnSpc>
              <a:spcBef>
                <a:spcPts val="1200"/>
              </a:spcBef>
            </a:pPr>
            <a:r>
              <a:rPr lang="en-US" dirty="0" smtClean="0"/>
              <a:t>As </a:t>
            </a:r>
            <a:r>
              <a:rPr lang="en-US" dirty="0"/>
              <a:t>the subject of song and text, Jesus was elevated to the kingly position that is described in the book of </a:t>
            </a:r>
            <a:r>
              <a:rPr lang="en-US" dirty="0" smtClean="0"/>
              <a:t>Revelation</a:t>
            </a:r>
          </a:p>
          <a:p>
            <a:pPr lvl="1">
              <a:lnSpc>
                <a:spcPct val="120000"/>
              </a:lnSpc>
              <a:spcBef>
                <a:spcPts val="1200"/>
              </a:spcBef>
            </a:pPr>
            <a:r>
              <a:rPr lang="en-US" dirty="0" smtClean="0"/>
              <a:t>John’s </a:t>
            </a:r>
            <a:r>
              <a:rPr lang="en-US" dirty="0"/>
              <a:t>Jesus was the Hebrew </a:t>
            </a:r>
            <a:r>
              <a:rPr lang="en-US" i="1" dirty="0"/>
              <a:t>Sophia</a:t>
            </a:r>
            <a:r>
              <a:rPr lang="en-US" dirty="0"/>
              <a:t> (wisdom), the personified power of God (Cory </a:t>
            </a:r>
            <a:r>
              <a:rPr lang="en-US" dirty="0" smtClean="0"/>
              <a:t>209)</a:t>
            </a:r>
          </a:p>
          <a:p>
            <a:pPr lvl="1">
              <a:lnSpc>
                <a:spcPct val="120000"/>
              </a:lnSpc>
              <a:spcBef>
                <a:spcPts val="1200"/>
              </a:spcBef>
            </a:pPr>
            <a:r>
              <a:rPr lang="en-US" dirty="0" smtClean="0"/>
              <a:t>Like </a:t>
            </a:r>
            <a:r>
              <a:rPr lang="en-US" dirty="0"/>
              <a:t>the Hebrew wisdom, Jesus is intent on seeking and finding and only the wise find him (Cory 210</a:t>
            </a:r>
            <a:r>
              <a:rPr lang="en-US" dirty="0" smtClean="0"/>
              <a:t>)</a:t>
            </a:r>
            <a:endParaRPr lang="en-US" dirty="0"/>
          </a:p>
        </p:txBody>
      </p:sp>
    </p:spTree>
    <p:extLst>
      <p:ext uri="{BB962C8B-B14F-4D97-AF65-F5344CB8AC3E}">
        <p14:creationId xmlns:p14="http://schemas.microsoft.com/office/powerpoint/2010/main" val="4242215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Works Cited</a:t>
            </a:r>
            <a:endParaRPr lang="en-US" dirty="0"/>
          </a:p>
        </p:txBody>
      </p:sp>
      <p:sp>
        <p:nvSpPr>
          <p:cNvPr id="3" name="Content Placeholder 2"/>
          <p:cNvSpPr>
            <a:spLocks noGrp="1"/>
          </p:cNvSpPr>
          <p:nvPr>
            <p:ph sz="quarter" idx="1"/>
          </p:nvPr>
        </p:nvSpPr>
        <p:spPr/>
        <p:txBody>
          <a:bodyPr>
            <a:normAutofit lnSpcReduction="10000"/>
          </a:bodyPr>
          <a:lstStyle/>
          <a:p>
            <a:pPr marL="457200" indent="-457200">
              <a:buNone/>
            </a:pPr>
            <a:r>
              <a:rPr lang="en-US" dirty="0"/>
              <a:t>Cory, Catherine. </a:t>
            </a:r>
            <a:r>
              <a:rPr lang="en-US" i="1" dirty="0"/>
              <a:t>A Voyage Through the New Testament</a:t>
            </a:r>
            <a:r>
              <a:rPr lang="en-US" dirty="0"/>
              <a:t>. Upper Saddle River: Pearson, 2008. Print.</a:t>
            </a:r>
          </a:p>
          <a:p>
            <a:pPr marL="457200" indent="-457200">
              <a:buNone/>
            </a:pPr>
            <a:r>
              <a:rPr lang="en-US" dirty="0" err="1" smtClean="0"/>
              <a:t>Ellingworth</a:t>
            </a:r>
            <a:r>
              <a:rPr lang="en-US" dirty="0"/>
              <a:t>, Paul. </a:t>
            </a:r>
            <a:r>
              <a:rPr lang="en-US" i="1" dirty="0"/>
              <a:t>The Epistle to the Hebrews: a Commentary on the Greek Text</a:t>
            </a:r>
            <a:r>
              <a:rPr lang="en-US" dirty="0"/>
              <a:t>. Grand Rapids, MI; Carlisle: W.B. Eerdmans; Paternoster Press, 1993. Print. New International Greek Testament Commentary.</a:t>
            </a:r>
          </a:p>
          <a:p>
            <a:pPr marL="457200" indent="-457200">
              <a:buNone/>
            </a:pPr>
            <a:r>
              <a:rPr lang="en-US" dirty="0" err="1"/>
              <a:t>Köstenberger</a:t>
            </a:r>
            <a:r>
              <a:rPr lang="en-US" dirty="0"/>
              <a:t>, Andreas J. </a:t>
            </a:r>
            <a:r>
              <a:rPr lang="en-US" i="1" dirty="0"/>
              <a:t>John</a:t>
            </a:r>
            <a:r>
              <a:rPr lang="en-US" dirty="0"/>
              <a:t>. Grand Rapids: Baker Academic, 2004. Baker Exegetical Commentary on the New Testament. Print</a:t>
            </a:r>
            <a:r>
              <a:rPr lang="en-US" dirty="0" smtClean="0"/>
              <a:t>.</a:t>
            </a:r>
            <a:endParaRPr lang="en-US" dirty="0"/>
          </a:p>
        </p:txBody>
      </p:sp>
    </p:spTree>
    <p:extLst>
      <p:ext uri="{BB962C8B-B14F-4D97-AF65-F5344CB8AC3E}">
        <p14:creationId xmlns:p14="http://schemas.microsoft.com/office/powerpoint/2010/main" val="4354853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TotalTime>
  <Words>620</Words>
  <Application>Microsoft Office PowerPoint</Application>
  <PresentationFormat>On-screen Show (4:3)</PresentationFormat>
  <Paragraphs>52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Equity</vt:lpstr>
      <vt:lpstr>Christology</vt:lpstr>
      <vt:lpstr>Background and Prologue</vt:lpstr>
      <vt:lpstr>Comparison</vt:lpstr>
      <vt:lpstr>Themes</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Christology</dc:title>
  <dc:creator>Jesus-Tool</dc:creator>
  <cp:lastModifiedBy>Jesus-LT</cp:lastModifiedBy>
  <cp:revision>4</cp:revision>
  <dcterms:created xsi:type="dcterms:W3CDTF">2013-12-03T17:06:06Z</dcterms:created>
  <dcterms:modified xsi:type="dcterms:W3CDTF">2015-07-30T16:06:23Z</dcterms:modified>
</cp:coreProperties>
</file>