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65" r:id="rId2"/>
  </p:sldMasterIdLst>
  <p:notesMasterIdLst>
    <p:notesMasterId r:id="rId20"/>
  </p:notesMasterIdLst>
  <p:sldIdLst>
    <p:sldId id="256" r:id="rId3"/>
    <p:sldId id="271" r:id="rId4"/>
    <p:sldId id="264" r:id="rId5"/>
    <p:sldId id="266" r:id="rId6"/>
    <p:sldId id="265" r:id="rId7"/>
    <p:sldId id="267" r:id="rId8"/>
    <p:sldId id="273" r:id="rId9"/>
    <p:sldId id="259" r:id="rId10"/>
    <p:sldId id="268" r:id="rId11"/>
    <p:sldId id="274" r:id="rId12"/>
    <p:sldId id="277" r:id="rId13"/>
    <p:sldId id="276" r:id="rId14"/>
    <p:sldId id="269" r:id="rId15"/>
    <p:sldId id="275" r:id="rId16"/>
    <p:sldId id="272" r:id="rId17"/>
    <p:sldId id="270" r:id="rId18"/>
    <p:sldId id="28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34"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85D298B-FC12-4F15-9424-8782BBBB9627}" type="datetimeFigureOut">
              <a:rPr lang="en-US"/>
              <a:pPr>
                <a:defRPr/>
              </a:pPr>
              <a:t>6/28/2015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DB7B1BFC-7C53-4F78-B99A-81B85C9BC5F1}" type="slidenum">
              <a:rPr lang="en-US"/>
              <a:pPr>
                <a:defRPr/>
              </a:pPr>
              <a:t>‹#›</a:t>
            </a:fld>
            <a:endParaRPr lang="en-US"/>
          </a:p>
        </p:txBody>
      </p:sp>
    </p:spTree>
    <p:extLst>
      <p:ext uri="{BB962C8B-B14F-4D97-AF65-F5344CB8AC3E}">
        <p14:creationId xmlns:p14="http://schemas.microsoft.com/office/powerpoint/2010/main" val="2587900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B4CF39-D271-496C-BACE-1E5E071DA7C4}"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DD0A4-C79B-4EF9-9FFD-E0CBB8E1111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7B1BFC-7C53-4F78-B99A-81B85C9BC5F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7B1BFC-7C53-4F78-B99A-81B85C9BC5F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75A9C7-CF63-4907-B9E3-1230CD7C569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DD0A4-C79B-4EF9-9FFD-E0CBB8E1111A}"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00375-9911-4674-A2FC-ABD88B97E29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D648CF-2874-44A5-B7FA-BBC74B9907A3}" type="slidenum">
              <a:rPr lang="en-US" smtClean="0"/>
              <a:pPr/>
              <a:t>16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058B3D-0CE5-4EFD-8E7F-A55652996C84}"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D49EF1-43BC-4793-9620-6DE84F574192}"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8DDE86-B31F-4BA0-BA0F-29FF783DC6CA}"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C4E80A-BEF8-4C28-B7B4-EE82F216BF06}"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73AB55-00CC-4172-9AFD-588759F2DAC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DD0A4-C79B-4EF9-9FFD-E0CBB8E1111A}"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B06668-9B19-4F6D-9EAC-13D8DD4C6DB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789525-E213-40FD-9698-A70CF58248B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pPr>
              <a:defRPr/>
            </a:pPr>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pPr>
                <a:defRPr/>
              </a:pPr>
              <a:endParaRPr lang="en-US"/>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pPr>
                <a:defRPr/>
              </a:pPr>
              <a:endParaRPr lang="en-US"/>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pPr>
                <a:defRPr/>
              </a:pPr>
              <a:endParaRPr lang="en-US"/>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pPr>
                <a:defRPr/>
              </a:pPr>
              <a:endParaRPr lang="en-US"/>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pPr>
                <a:defRPr/>
              </a:pPr>
              <a:endParaRPr lang="en-US"/>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pPr>
                <a:defRPr/>
              </a:pPr>
              <a:endParaRPr lang="en-US"/>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pPr>
                <a:defRPr/>
              </a:pPr>
              <a:endParaRPr lang="en-US"/>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pPr>
                <a:defRPr/>
              </a:pPr>
              <a:endParaRPr lang="en-US"/>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pPr>
                <a:defRPr/>
              </a:pPr>
              <a:endParaRPr lang="en-US"/>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pPr>
                <a:defRPr/>
              </a:pPr>
              <a:endParaRPr lang="en-US"/>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pPr>
                <a:defRPr/>
              </a:pPr>
              <a:endParaRPr lang="en-US"/>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pPr>
                <a:defRPr/>
              </a:pPr>
              <a:endParaRPr lang="en-US"/>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pPr>
                <a:defRPr/>
              </a:pPr>
              <a:endParaRPr lang="en-US"/>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15362"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15363"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21" name="Rectangle 5"/>
          <p:cNvSpPr>
            <a:spLocks noGrp="1" noChangeArrowheads="1"/>
          </p:cNvSpPr>
          <p:nvPr>
            <p:ph type="ftr" sz="quarter" idx="11"/>
          </p:nvPr>
        </p:nvSpPr>
        <p:spPr/>
        <p:txBody>
          <a:bodyPr/>
          <a:lstStyle>
            <a:lvl1pPr>
              <a:defRPr/>
            </a:lvl1pPr>
          </a:lstStyle>
          <a:p>
            <a:pPr>
              <a:defRPr/>
            </a:pPr>
            <a:endParaRPr lang="en-US"/>
          </a:p>
        </p:txBody>
      </p:sp>
      <p:sp>
        <p:nvSpPr>
          <p:cNvPr id="22" name="Rectangle 6"/>
          <p:cNvSpPr>
            <a:spLocks noGrp="1" noChangeArrowheads="1"/>
          </p:cNvSpPr>
          <p:nvPr>
            <p:ph type="sldNum" sz="quarter" idx="12"/>
          </p:nvPr>
        </p:nvSpPr>
        <p:spPr/>
        <p:txBody>
          <a:bodyPr/>
          <a:lstStyle>
            <a:lvl1pPr>
              <a:defRPr/>
            </a:lvl1pPr>
          </a:lstStyle>
          <a:p>
            <a:pPr>
              <a:defRPr/>
            </a:pPr>
            <a:fld id="{20C2DDE1-3528-4DF5-8FB8-ED072C7E9D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3253096-EBEF-4277-991C-0AC7FD22B87F}"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0BC0EBD-9CFA-4EDD-B2E4-A38F1B3E5893}"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EEDEA3AF-018A-4288-8ACB-7A7C3D8581F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6E3AEC6-73E0-46E1-90BD-08333D55B77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19D1F9C-1C15-4C02-B830-842F5E8AC08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A93772C-2E37-4747-8846-983299FCB67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712FF8E-687F-4377-B1CE-8B72C738F43D}"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73E68B67-55D3-423B-9714-381CDD1F0A66}"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F8831E8-6394-468F-B24F-075D7DCFDF2C}"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A5FAF62-5A85-429F-97A5-FD1BCD287AD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74088EB-73D2-4EC2-95B4-7C24977500D5}"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F85B14E-2849-4A62-8FD0-51524F2D22C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EF8C5D0-9DFC-4C16-B267-E8A2C366BD1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3D4CC80-9CB9-4880-9D81-CA3B11221E2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EB3168A-2344-43A9-881C-4CFB974028E2}"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6663A422-3062-4725-973F-0F89E18012D2}"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580D79AA-403E-4261-B50F-A902E57617C0}"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566C600D-377E-42EA-BD4F-5562AABA7CA4}"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D841037F-4E15-49FB-B34D-839F3C128B46}"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82DBC96-5FC5-48C1-8092-7FDCF15196D5}"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2642449-9DEB-47DA-9F50-78E9F9AFCB5D}"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latin typeface="Arial" charset="0"/>
                <a:cs typeface="Arial" charset="0"/>
              </a:defRPr>
            </a:lvl1pPr>
          </a:lstStyle>
          <a:p>
            <a:pPr>
              <a:defRPr/>
            </a:pPr>
            <a:endParaRPr lang="en-US"/>
          </a:p>
        </p:txBody>
      </p:sp>
      <p:sp>
        <p:nvSpPr>
          <p:cNvPr id="14341"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Arial" charset="0"/>
                <a:cs typeface="Arial" charset="0"/>
              </a:defRPr>
            </a:lvl1pPr>
          </a:lstStyle>
          <a:p>
            <a:pPr>
              <a:defRPr/>
            </a:pPr>
            <a:fld id="{C57DCEB8-9AC5-49CB-93E1-733E3223312B}" type="slidenum">
              <a:rPr lang="en-US"/>
              <a:pPr>
                <a:defRPr/>
              </a:pPr>
              <a:t>‹#›</a:t>
            </a:fld>
            <a:endParaRPr lang="en-US"/>
          </a:p>
        </p:txBody>
      </p:sp>
      <p:sp>
        <p:nvSpPr>
          <p:cNvPr id="14342"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14343"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a:defRPr/>
            </a:pPr>
            <a:endParaRPr lang="en-US"/>
          </a:p>
        </p:txBody>
      </p:sp>
      <p:grpSp>
        <p:nvGrpSpPr>
          <p:cNvPr id="1032" name="Group 8"/>
          <p:cNvGrpSpPr>
            <a:grpSpLocks/>
          </p:cNvGrpSpPr>
          <p:nvPr/>
        </p:nvGrpSpPr>
        <p:grpSpPr bwMode="auto">
          <a:xfrm>
            <a:off x="228600" y="457200"/>
            <a:ext cx="1246188" cy="1371600"/>
            <a:chOff x="144" y="288"/>
            <a:chExt cx="785" cy="864"/>
          </a:xfrm>
        </p:grpSpPr>
        <p:sp>
          <p:nvSpPr>
            <p:cNvPr id="14345"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a:defRPr/>
              </a:pPr>
              <a:endParaRPr lang="en-US"/>
            </a:p>
          </p:txBody>
        </p:sp>
        <p:sp>
          <p:nvSpPr>
            <p:cNvPr id="14346"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a:defRPr/>
              </a:pPr>
              <a:endParaRPr lang="en-US"/>
            </a:p>
          </p:txBody>
        </p:sp>
        <p:sp>
          <p:nvSpPr>
            <p:cNvPr id="14347"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a:defRPr/>
              </a:pPr>
              <a:endParaRPr lang="en-US"/>
            </a:p>
          </p:txBody>
        </p:sp>
        <p:sp>
          <p:nvSpPr>
            <p:cNvPr id="14348"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a:defRPr/>
              </a:pPr>
              <a:endParaRPr lang="en-US"/>
            </a:p>
          </p:txBody>
        </p:sp>
        <p:sp>
          <p:nvSpPr>
            <p:cNvPr id="14349"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a:defRPr/>
              </a:pPr>
              <a:endParaRPr lang="en-US"/>
            </a:p>
          </p:txBody>
        </p:sp>
        <p:sp>
          <p:nvSpPr>
            <p:cNvPr id="14350"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a:defRPr/>
              </a:pPr>
              <a:endParaRPr lang="en-US"/>
            </a:p>
          </p:txBody>
        </p:sp>
        <p:sp>
          <p:nvSpPr>
            <p:cNvPr id="14351"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a:defRPr/>
              </a:pPr>
              <a:endParaRPr lang="en-US"/>
            </a:p>
          </p:txBody>
        </p:sp>
        <p:sp>
          <p:nvSpPr>
            <p:cNvPr id="14352"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a:defRPr/>
              </a:pPr>
              <a:endParaRPr lang="en-US"/>
            </a:p>
          </p:txBody>
        </p:sp>
        <p:sp>
          <p:nvSpPr>
            <p:cNvPr id="14353"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a:defRPr/>
              </a:pPr>
              <a:endParaRPr lang="en-US"/>
            </a:p>
          </p:txBody>
        </p:sp>
        <p:sp>
          <p:nvSpPr>
            <p:cNvPr id="14354"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a:defRPr/>
              </a:pPr>
              <a:endParaRPr lang="en-US"/>
            </a:p>
          </p:txBody>
        </p:sp>
        <p:sp>
          <p:nvSpPr>
            <p:cNvPr id="14355"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a:defRPr/>
              </a:pPr>
              <a:endParaRPr lang="en-US"/>
            </a:p>
          </p:txBody>
        </p:sp>
        <p:sp>
          <p:nvSpPr>
            <p:cNvPr id="14356"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a:defRPr/>
              </a:pPr>
              <a:endParaRPr lang="en-US"/>
            </a:p>
          </p:txBody>
        </p:sp>
        <p:sp>
          <p:nvSpPr>
            <p:cNvPr id="14357"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a:defRPr/>
              </a:pPr>
              <a:endParaRPr lang="en-US"/>
            </a:p>
          </p:txBody>
        </p:sp>
      </p:grpSp>
      <p:sp>
        <p:nvSpPr>
          <p:cNvPr id="14358"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Arial" charset="0"/>
                <a:cs typeface="Arial" charset="0"/>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805"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cs typeface="Arial" charset="0"/>
        </a:defRPr>
      </a:lvl2pPr>
      <a:lvl3pPr algn="l" rtl="0" eaLnBrk="0" fontAlgn="base" hangingPunct="0">
        <a:spcBef>
          <a:spcPct val="0"/>
        </a:spcBef>
        <a:spcAft>
          <a:spcPct val="0"/>
        </a:spcAft>
        <a:defRPr sz="3900">
          <a:solidFill>
            <a:schemeClr val="tx2"/>
          </a:solidFill>
          <a:latin typeface="Arial" charset="0"/>
          <a:cs typeface="Arial" charset="0"/>
        </a:defRPr>
      </a:lvl3pPr>
      <a:lvl4pPr algn="l" rtl="0" eaLnBrk="0" fontAlgn="base" hangingPunct="0">
        <a:spcBef>
          <a:spcPct val="0"/>
        </a:spcBef>
        <a:spcAft>
          <a:spcPct val="0"/>
        </a:spcAft>
        <a:defRPr sz="3900">
          <a:solidFill>
            <a:schemeClr val="tx2"/>
          </a:solidFill>
          <a:latin typeface="Arial" charset="0"/>
          <a:cs typeface="Arial" charset="0"/>
        </a:defRPr>
      </a:lvl4pPr>
      <a:lvl5pPr algn="l" rtl="0" eaLnBrk="0" fontAlgn="base" hangingPunct="0">
        <a:spcBef>
          <a:spcPct val="0"/>
        </a:spcBef>
        <a:spcAft>
          <a:spcPct val="0"/>
        </a:spcAft>
        <a:defRPr sz="3900">
          <a:solidFill>
            <a:schemeClr val="tx2"/>
          </a:solidFill>
          <a:latin typeface="Arial" charset="0"/>
          <a:cs typeface="Arial" charset="0"/>
        </a:defRPr>
      </a:lvl5pPr>
      <a:lvl6pPr marL="457200" algn="l" rtl="0" fontAlgn="base">
        <a:spcBef>
          <a:spcPct val="0"/>
        </a:spcBef>
        <a:spcAft>
          <a:spcPct val="0"/>
        </a:spcAft>
        <a:defRPr sz="3900">
          <a:solidFill>
            <a:schemeClr val="tx2"/>
          </a:solidFill>
          <a:latin typeface="Arial" charset="0"/>
          <a:cs typeface="Arial" charset="0"/>
        </a:defRPr>
      </a:lvl6pPr>
      <a:lvl7pPr marL="914400" algn="l" rtl="0" fontAlgn="base">
        <a:spcBef>
          <a:spcPct val="0"/>
        </a:spcBef>
        <a:spcAft>
          <a:spcPct val="0"/>
        </a:spcAft>
        <a:defRPr sz="3900">
          <a:solidFill>
            <a:schemeClr val="tx2"/>
          </a:solidFill>
          <a:latin typeface="Arial" charset="0"/>
          <a:cs typeface="Arial" charset="0"/>
        </a:defRPr>
      </a:lvl7pPr>
      <a:lvl8pPr marL="1371600" algn="l" rtl="0" fontAlgn="base">
        <a:spcBef>
          <a:spcPct val="0"/>
        </a:spcBef>
        <a:spcAft>
          <a:spcPct val="0"/>
        </a:spcAft>
        <a:defRPr sz="3900">
          <a:solidFill>
            <a:schemeClr val="tx2"/>
          </a:solidFill>
          <a:latin typeface="Arial" charset="0"/>
          <a:cs typeface="Arial" charset="0"/>
        </a:defRPr>
      </a:lvl8pPr>
      <a:lvl9pPr marL="1828800" algn="l" rtl="0" fontAlgn="base">
        <a:spcBef>
          <a:spcPct val="0"/>
        </a:spcBef>
        <a:spcAft>
          <a:spcPct val="0"/>
        </a:spcAft>
        <a:defRPr sz="39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cs typeface="+mn-cs"/>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cs typeface="+mn-cs"/>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cs typeface="+mn-cs"/>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endParaRPr lang="en-US"/>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cs typeface="Arial" charset="0"/>
              </a:defRPr>
            </a:lvl1pPr>
          </a:lstStyle>
          <a:p>
            <a:pPr>
              <a:defRPr/>
            </a:pPr>
            <a:fld id="{FB1C8D58-0F20-4A57-9627-A15531C77B0D}" type="slidenum">
              <a:rPr lang="en-US"/>
              <a:pPr>
                <a:defRPr/>
              </a:pPr>
              <a:t>‹#›</a:t>
            </a:fld>
            <a:endParaRPr lang="en-US"/>
          </a:p>
        </p:txBody>
      </p:sp>
      <p:grpSp>
        <p:nvGrpSpPr>
          <p:cNvPr id="2052" name="Group 4"/>
          <p:cNvGrpSpPr>
            <a:grpSpLocks/>
          </p:cNvGrpSpPr>
          <p:nvPr/>
        </p:nvGrpSpPr>
        <p:grpSpPr bwMode="auto">
          <a:xfrm>
            <a:off x="0" y="0"/>
            <a:ext cx="9144000" cy="546100"/>
            <a:chOff x="0" y="0"/>
            <a:chExt cx="5760" cy="344"/>
          </a:xfrm>
        </p:grpSpPr>
        <p:sp>
          <p:nvSpPr>
            <p:cNvPr id="2560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560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2560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60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60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2561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61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2561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2561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06"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smtClean="0"/>
              <a:t>“Who do people say the Son of Man is?” </a:t>
            </a:r>
          </a:p>
        </p:txBody>
      </p:sp>
      <p:sp>
        <p:nvSpPr>
          <p:cNvPr id="5123" name="Subtitle 4"/>
          <p:cNvSpPr>
            <a:spLocks noGrp="1"/>
          </p:cNvSpPr>
          <p:nvPr>
            <p:ph type="subTitle" idx="1"/>
          </p:nvPr>
        </p:nvSpPr>
        <p:spPr/>
        <p:txBody>
          <a:bodyPr/>
          <a:lstStyle/>
          <a:p>
            <a:pPr algn="ctr" eaLnBrk="1" hangingPunct="1"/>
            <a:r>
              <a:rPr lang="en-US" smtClean="0"/>
              <a:t>Portraits of Jesus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p:txBody>
          <a:bodyPr/>
          <a:lstStyle/>
          <a:p>
            <a:r>
              <a:rPr lang="en-US" dirty="0" smtClean="0"/>
              <a:t>Jesus as Messiah</a:t>
            </a:r>
          </a:p>
        </p:txBody>
      </p:sp>
      <p:sp>
        <p:nvSpPr>
          <p:cNvPr id="11267" name="Subtitle 4"/>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terms</a:t>
            </a:r>
            <a:endParaRPr lang="en-US" dirty="0"/>
          </a:p>
        </p:txBody>
      </p:sp>
      <p:sp>
        <p:nvSpPr>
          <p:cNvPr id="3" name="Content Placeholder 2"/>
          <p:cNvSpPr>
            <a:spLocks noGrp="1"/>
          </p:cNvSpPr>
          <p:nvPr>
            <p:ph idx="1"/>
          </p:nvPr>
        </p:nvSpPr>
        <p:spPr/>
        <p:txBody>
          <a:bodyPr/>
          <a:lstStyle/>
          <a:p>
            <a:r>
              <a:rPr lang="en-US" dirty="0" smtClean="0"/>
              <a:t>Messiah—Jewish </a:t>
            </a:r>
          </a:p>
          <a:p>
            <a:pPr lvl="1"/>
            <a:r>
              <a:rPr lang="en-US" dirty="0" smtClean="0"/>
              <a:t>The “anointed one”</a:t>
            </a:r>
          </a:p>
          <a:p>
            <a:pPr lvl="1"/>
            <a:r>
              <a:rPr lang="en-US" dirty="0" smtClean="0"/>
              <a:t>Designating a king or priest of ancient Israel</a:t>
            </a:r>
          </a:p>
          <a:p>
            <a:r>
              <a:rPr lang="el-GR" dirty="0" smtClean="0"/>
              <a:t>Χριστός</a:t>
            </a:r>
            <a:r>
              <a:rPr lang="en-US" dirty="0" smtClean="0"/>
              <a:t>—Christian </a:t>
            </a:r>
          </a:p>
          <a:p>
            <a:pPr lvl="1"/>
            <a:r>
              <a:rPr lang="en-US" dirty="0" smtClean="0"/>
              <a:t>Anointed One</a:t>
            </a:r>
          </a:p>
          <a:p>
            <a:pPr lvl="1"/>
            <a:r>
              <a:rPr lang="en-US" dirty="0" smtClean="0"/>
              <a:t>Commonly translated as “the Christ”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concept</a:t>
            </a:r>
            <a:endParaRPr lang="en-US" dirty="0"/>
          </a:p>
        </p:txBody>
      </p:sp>
      <p:sp>
        <p:nvSpPr>
          <p:cNvPr id="2049" name="Rectangle 1"/>
          <p:cNvSpPr>
            <a:spLocks noChangeArrowheads="1"/>
          </p:cNvSpPr>
          <p:nvPr/>
        </p:nvSpPr>
        <p:spPr bwMode="auto">
          <a:xfrm>
            <a:off x="533400" y="1615233"/>
            <a:ext cx="81534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kumimoji="0" lang="en-US" sz="2800" b="0" i="0" u="none" strike="noStrike" cap="none" normalizeH="0" baseline="0" dirty="0" smtClean="0">
                <a:ln>
                  <a:noFill/>
                </a:ln>
                <a:solidFill>
                  <a:schemeClr val="tx1"/>
                </a:solidFill>
                <a:effectLst/>
                <a:latin typeface="Book Antiqua" pitchFamily="18" charset="0"/>
                <a:ea typeface="Times New Roman" pitchFamily="18" charset="0"/>
                <a:cs typeface="Times New Roman" pitchFamily="18" charset="0"/>
              </a:rPr>
              <a:t>The word "mashiach" does not mean "savior." The notion of an innocent, divine or semi-divine being who will sacrifice himself to save us from the consequences of our own sins is a purely Christian concept that has no basis in Jewish thought. Unfortunately, this Christian concept has become so deeply ingrained in the English word "messiah" that this English word can no longer be used to refer to the Jewish concept. </a:t>
            </a:r>
          </a:p>
          <a:p>
            <a:pPr lvl="0" algn="ctr"/>
            <a:endParaRPr lang="en-US" sz="2800" dirty="0" smtClean="0">
              <a:latin typeface="Book Antiqua" pitchFamily="18" charset="0"/>
              <a:ea typeface="Times New Roman" pitchFamily="18" charset="0"/>
              <a:cs typeface="Times New Roman" pitchFamily="18" charset="0"/>
            </a:endParaRPr>
          </a:p>
          <a:p>
            <a:pPr marL="2286000" lvl="0" algn="r"/>
            <a:r>
              <a:rPr kumimoji="0" lang="en-US" sz="1200" b="0" i="0" u="none" strike="noStrike" cap="none" normalizeH="0" baseline="0" dirty="0" smtClean="0">
                <a:ln>
                  <a:noFill/>
                </a:ln>
                <a:solidFill>
                  <a:schemeClr val="tx1"/>
                </a:solidFill>
                <a:effectLst/>
                <a:latin typeface="Book Antiqua" pitchFamily="18" charset="0"/>
                <a:ea typeface="Times New Roman" pitchFamily="18" charset="0"/>
                <a:cs typeface="Times New Roman" pitchFamily="18" charset="0"/>
              </a:rPr>
              <a:t>(Tracey R. Rich 2009. </a:t>
            </a:r>
            <a:r>
              <a:rPr lang="en-US" sz="1200" i="1" dirty="0" smtClean="0"/>
              <a:t>Judaism 101.</a:t>
            </a:r>
            <a:r>
              <a:rPr lang="en-US" sz="1200" dirty="0" smtClean="0"/>
              <a:t> 2009. http://www.jewfaq.org/mashiach.htm (accessed December 31, 2009)</a:t>
            </a:r>
            <a:r>
              <a:rPr kumimoji="0" lang="en-US" sz="1200" b="0" i="0" u="none" strike="noStrike" cap="none" normalizeH="0" baseline="0" dirty="0" smtClean="0">
                <a:ln>
                  <a:noFill/>
                </a:ln>
                <a:solidFill>
                  <a:schemeClr val="tx1"/>
                </a:solidFill>
                <a:effectLst/>
                <a:latin typeface="Book Antiqua" pitchFamily="18" charset="0"/>
                <a:ea typeface="Times New Roman" pitchFamily="18" charset="0"/>
                <a:cs typeface="Times New Roman" pitchFamily="18" charset="0"/>
              </a:rPr>
              <a:t>)</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914400"/>
            <a:ext cx="3886200" cy="2133600"/>
          </a:xfrm>
        </p:spPr>
        <p:txBody>
          <a:bodyPr/>
          <a:lstStyle/>
          <a:p>
            <a:pPr algn="ctr" eaLnBrk="1" hangingPunct="1"/>
            <a:r>
              <a:rPr lang="en-US" sz="5000" b="1" dirty="0" smtClean="0">
                <a:solidFill>
                  <a:srgbClr val="FF0000"/>
                </a:solidFill>
                <a:latin typeface="Comic Sans MS" pitchFamily="66" charset="0"/>
              </a:rPr>
              <a:t>Matthew’s Perspective</a:t>
            </a:r>
          </a:p>
        </p:txBody>
      </p:sp>
      <p:sp>
        <p:nvSpPr>
          <p:cNvPr id="3" name="Content Placeholder 2"/>
          <p:cNvSpPr>
            <a:spLocks noGrp="1"/>
          </p:cNvSpPr>
          <p:nvPr>
            <p:ph idx="1"/>
          </p:nvPr>
        </p:nvSpPr>
        <p:spPr>
          <a:xfrm>
            <a:off x="457200" y="3657600"/>
            <a:ext cx="8305800" cy="2895600"/>
          </a:xfrm>
        </p:spPr>
        <p:txBody>
          <a:bodyPr/>
          <a:lstStyle/>
          <a:p>
            <a:r>
              <a:rPr lang="en-US" dirty="0" smtClean="0"/>
              <a:t>Called the Christ in the genealogy </a:t>
            </a:r>
            <a:r>
              <a:rPr lang="en-US" sz="1600" dirty="0" smtClean="0"/>
              <a:t>(1:16)</a:t>
            </a:r>
          </a:p>
          <a:p>
            <a:r>
              <a:rPr lang="en-US" dirty="0" smtClean="0"/>
              <a:t>Virgin conception trumps the Davidic bloodline </a:t>
            </a:r>
            <a:r>
              <a:rPr lang="en-US" sz="1600" dirty="0" smtClean="0"/>
              <a:t>(Robert Imperato, </a:t>
            </a:r>
            <a:r>
              <a:rPr lang="en-US" sz="1600" i="1" dirty="0" smtClean="0"/>
              <a:t>Portraits of Jesus, 19)</a:t>
            </a:r>
          </a:p>
          <a:p>
            <a:r>
              <a:rPr lang="en-US" dirty="0" smtClean="0"/>
              <a:t>Named Jesus because he will save his people </a:t>
            </a:r>
            <a:r>
              <a:rPr lang="en-US" sz="1600" dirty="0" smtClean="0"/>
              <a:t>(1:21)</a:t>
            </a:r>
          </a:p>
        </p:txBody>
      </p:sp>
      <p:pic>
        <p:nvPicPr>
          <p:cNvPr id="80900" name="Picture 4" descr="http://revlu.com/images/Jesus/return.jpg"/>
          <p:cNvPicPr>
            <a:picLocks noChangeAspect="1" noChangeArrowheads="1"/>
          </p:cNvPicPr>
          <p:nvPr/>
        </p:nvPicPr>
        <p:blipFill>
          <a:blip r:embed="rId3" cstate="print"/>
          <a:srcRect/>
          <a:stretch>
            <a:fillRect/>
          </a:stretch>
        </p:blipFill>
        <p:spPr bwMode="auto">
          <a:xfrm>
            <a:off x="4648200" y="762000"/>
            <a:ext cx="4117975" cy="2454275"/>
          </a:xfrm>
          <a:prstGeom prst="rect">
            <a:avLst/>
          </a:prstGeom>
          <a:noFill/>
          <a:ln w="9525">
            <a:noFill/>
            <a:miter lim="800000"/>
            <a:headEnd/>
            <a:tailEnd/>
          </a:ln>
        </p:spPr>
      </p:pic>
      <p:sp>
        <p:nvSpPr>
          <p:cNvPr id="7" name="TextBox 6"/>
          <p:cNvSpPr txBox="1">
            <a:spLocks noChangeArrowheads="1"/>
          </p:cNvSpPr>
          <p:nvPr/>
        </p:nvSpPr>
        <p:spPr bwMode="auto">
          <a:xfrm>
            <a:off x="4572000" y="3200400"/>
            <a:ext cx="4267200" cy="369888"/>
          </a:xfrm>
          <a:prstGeom prst="rect">
            <a:avLst/>
          </a:prstGeom>
          <a:noFill/>
          <a:ln w="9525">
            <a:noFill/>
            <a:miter lim="800000"/>
            <a:headEnd/>
            <a:tailEnd/>
          </a:ln>
        </p:spPr>
        <p:txBody>
          <a:bodyPr>
            <a:spAutoFit/>
          </a:bodyPr>
          <a:lstStyle/>
          <a:p>
            <a:r>
              <a:rPr lang="en-US"/>
              <a:t>http://revlu.com/images/Jesus/return.jpg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fade">
                                      <p:cBhvr>
                                        <p:cTn id="7" dur="1000"/>
                                        <p:tgtEl>
                                          <p:spTgt spid="8090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p:txBody>
          <a:bodyPr/>
          <a:lstStyle/>
          <a:p>
            <a:r>
              <a:rPr lang="en-US" dirty="0" smtClean="0"/>
              <a:t>Jesus as Founder of the Church</a:t>
            </a:r>
          </a:p>
        </p:txBody>
      </p:sp>
      <p:sp>
        <p:nvSpPr>
          <p:cNvPr id="11267" name="Subtitle 4"/>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5400" smtClean="0">
                <a:solidFill>
                  <a:srgbClr val="FF0000"/>
                </a:solidFill>
                <a:latin typeface="Comic Sans MS" pitchFamily="66" charset="0"/>
              </a:rPr>
              <a:t>Founder of the Church</a:t>
            </a:r>
          </a:p>
        </p:txBody>
      </p:sp>
      <p:sp>
        <p:nvSpPr>
          <p:cNvPr id="16388" name="TextBox 4"/>
          <p:cNvSpPr txBox="1">
            <a:spLocks noChangeArrowheads="1"/>
          </p:cNvSpPr>
          <p:nvPr/>
        </p:nvSpPr>
        <p:spPr bwMode="auto">
          <a:xfrm>
            <a:off x="457200" y="1752600"/>
            <a:ext cx="8229600" cy="4616450"/>
          </a:xfrm>
          <a:prstGeom prst="rect">
            <a:avLst/>
          </a:prstGeom>
          <a:noFill/>
          <a:ln w="9525">
            <a:noFill/>
            <a:miter lim="800000"/>
            <a:headEnd/>
            <a:tailEnd/>
          </a:ln>
        </p:spPr>
        <p:txBody>
          <a:bodyPr>
            <a:spAutoFit/>
          </a:bodyPr>
          <a:lstStyle/>
          <a:p>
            <a:r>
              <a:rPr lang="en-US" sz="2000" baseline="30000"/>
              <a:t>13 </a:t>
            </a:r>
            <a:r>
              <a:rPr lang="en-US" sz="2000"/>
              <a:t>When Jesus came to the region of Caesarea Philippi, he asked his disciples, </a:t>
            </a:r>
            <a:r>
              <a:rPr lang="en-US" sz="2000" b="1">
                <a:solidFill>
                  <a:srgbClr val="FF0000"/>
                </a:solidFill>
              </a:rPr>
              <a:t>“Who do people say the Son of Man is?” </a:t>
            </a:r>
          </a:p>
          <a:p>
            <a:r>
              <a:rPr lang="en-US" sz="2000" baseline="30000"/>
              <a:t>14 </a:t>
            </a:r>
            <a:r>
              <a:rPr lang="en-US" sz="2000"/>
              <a:t>They replied, “Some say John the Baptist; others say Elijah; and still others, Jeremiah or one of the prophets.” </a:t>
            </a:r>
          </a:p>
          <a:p>
            <a:r>
              <a:rPr lang="en-US" sz="2000" baseline="30000"/>
              <a:t>15 </a:t>
            </a:r>
            <a:r>
              <a:rPr lang="en-US" sz="2000"/>
              <a:t>“But what about you?” he asked. </a:t>
            </a:r>
            <a:r>
              <a:rPr lang="en-US" sz="2000" b="1">
                <a:solidFill>
                  <a:srgbClr val="FF0000"/>
                </a:solidFill>
              </a:rPr>
              <a:t>“Who do you say I am?” </a:t>
            </a:r>
          </a:p>
          <a:p>
            <a:r>
              <a:rPr lang="en-US" sz="2000" baseline="30000"/>
              <a:t>16 </a:t>
            </a:r>
            <a:r>
              <a:rPr lang="en-US" sz="2000"/>
              <a:t>Simon Peter answered, “You are the Christ,﻿﻿ the Son of the living God.” </a:t>
            </a:r>
          </a:p>
          <a:p>
            <a:r>
              <a:rPr lang="en-US" sz="2000" baseline="30000"/>
              <a:t>17 </a:t>
            </a:r>
            <a:r>
              <a:rPr lang="en-US" sz="2000"/>
              <a:t>Jesus replied, “Blessed are you, Simon son of Jonah, for this was not revealed to you by man, but by my Father in heaven. </a:t>
            </a:r>
            <a:r>
              <a:rPr lang="en-US" sz="2000" baseline="30000"/>
              <a:t>18 </a:t>
            </a:r>
            <a:r>
              <a:rPr lang="en-US" sz="2000"/>
              <a:t>And I tell you that </a:t>
            </a:r>
            <a:r>
              <a:rPr lang="en-US" sz="2000" b="1">
                <a:solidFill>
                  <a:srgbClr val="FF0000"/>
                </a:solidFill>
              </a:rPr>
              <a:t>you are Peter,﻿ and on this rock I will build my church</a:t>
            </a:r>
            <a:r>
              <a:rPr lang="en-US" sz="2000"/>
              <a:t>, and the gates of Hades﻿﻿ will not overcome it.﻿ </a:t>
            </a:r>
            <a:r>
              <a:rPr lang="en-US" sz="2000" baseline="30000"/>
              <a:t>19 </a:t>
            </a:r>
            <a:r>
              <a:rPr lang="en-US" sz="2000"/>
              <a:t>I will give you the keys of the kingdom of heaven; whatever you bind on earth will be﻿﻿ bound in heaven, and whatever you loose on earth will be﻿﻿ loosed in heaven.”</a:t>
            </a:r>
          </a:p>
          <a:p>
            <a:pPr algn="r"/>
            <a:r>
              <a:rPr lang="en-US" sz="1600"/>
              <a:t>Matthew 16:13-19</a:t>
            </a:r>
          </a:p>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5400" smtClean="0">
                <a:solidFill>
                  <a:srgbClr val="FF0000"/>
                </a:solidFill>
                <a:latin typeface="Comic Sans MS" pitchFamily="66" charset="0"/>
              </a:rPr>
              <a:t>Matthew &amp; the Church</a:t>
            </a:r>
          </a:p>
        </p:txBody>
      </p:sp>
      <p:sp>
        <p:nvSpPr>
          <p:cNvPr id="14339" name="Content Placeholder 2"/>
          <p:cNvSpPr>
            <a:spLocks noGrp="1"/>
          </p:cNvSpPr>
          <p:nvPr>
            <p:ph idx="1"/>
          </p:nvPr>
        </p:nvSpPr>
        <p:spPr>
          <a:xfrm>
            <a:off x="457200" y="1981200"/>
            <a:ext cx="8229600" cy="4191000"/>
          </a:xfrm>
        </p:spPr>
        <p:txBody>
          <a:bodyPr/>
          <a:lstStyle/>
          <a:p>
            <a:pPr>
              <a:defRPr/>
            </a:pPr>
            <a:r>
              <a:rPr lang="en-US" dirty="0" smtClean="0"/>
              <a:t>Two reasons for Matthew being the first gospel in the canon?</a:t>
            </a:r>
          </a:p>
          <a:p>
            <a:pPr lvl="1">
              <a:defRPr/>
            </a:pPr>
            <a:r>
              <a:rPr lang="en-US" dirty="0" smtClean="0"/>
              <a:t>More extensive coverage of Jesus’ teachings, making it the church’s major resource in instructing its members</a:t>
            </a:r>
          </a:p>
          <a:p>
            <a:pPr lvl="1">
              <a:defRPr/>
            </a:pPr>
            <a:r>
              <a:rPr lang="en-US" dirty="0" smtClean="0">
                <a:ea typeface="+mn-ea"/>
              </a:rPr>
              <a:t>Important to church leaders because it is the Gospel most explicitly concerned with the nature and function of the church</a:t>
            </a:r>
          </a:p>
          <a:p>
            <a:pPr marL="457200" lvl="1" indent="0" algn="r">
              <a:buNone/>
              <a:defRPr/>
            </a:pPr>
            <a:r>
              <a:rPr lang="en-US" sz="1800" dirty="0" smtClean="0">
                <a:ea typeface="+mn-ea"/>
              </a:rPr>
              <a:t>(Harris 153)</a:t>
            </a: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 Cited</a:t>
            </a:r>
            <a:endParaRPr lang="en-US" dirty="0"/>
          </a:p>
        </p:txBody>
      </p:sp>
      <p:sp>
        <p:nvSpPr>
          <p:cNvPr id="3" name="Content Placeholder 2"/>
          <p:cNvSpPr>
            <a:spLocks noGrp="1"/>
          </p:cNvSpPr>
          <p:nvPr>
            <p:ph idx="1"/>
          </p:nvPr>
        </p:nvSpPr>
        <p:spPr/>
        <p:txBody>
          <a:bodyPr/>
          <a:lstStyle/>
          <a:p>
            <a:pPr marL="461963" indent="-461963">
              <a:buNone/>
            </a:pPr>
            <a:r>
              <a:rPr lang="en-US" dirty="0"/>
              <a:t>Allison, Jr</a:t>
            </a:r>
            <a:r>
              <a:rPr lang="en-US" dirty="0" smtClean="0"/>
              <a:t>., Dale </a:t>
            </a:r>
            <a:r>
              <a:rPr lang="en-US" dirty="0"/>
              <a:t>C. </a:t>
            </a:r>
            <a:r>
              <a:rPr lang="en-US" i="1" dirty="0" smtClean="0"/>
              <a:t>The </a:t>
            </a:r>
            <a:r>
              <a:rPr lang="en-US" i="1" dirty="0"/>
              <a:t>New Moses: A Matthean </a:t>
            </a:r>
            <a:r>
              <a:rPr lang="en-US" i="1" dirty="0" smtClean="0"/>
              <a:t>Typology. </a:t>
            </a:r>
            <a:r>
              <a:rPr lang="en-US" dirty="0" smtClean="0"/>
              <a:t>Minneapolis: </a:t>
            </a:r>
            <a:r>
              <a:rPr lang="en-US" dirty="0"/>
              <a:t>Fortress Press, </a:t>
            </a:r>
            <a:r>
              <a:rPr lang="en-US" dirty="0" smtClean="0"/>
              <a:t>1993. </a:t>
            </a:r>
            <a:r>
              <a:rPr lang="en-US" smtClean="0"/>
              <a:t>Print.</a:t>
            </a:r>
            <a:endParaRPr lang="en-US" dirty="0" smtClean="0"/>
          </a:p>
          <a:p>
            <a:pPr marL="461963" indent="-461963">
              <a:buNone/>
            </a:pPr>
            <a:r>
              <a:rPr lang="en-US" dirty="0" smtClean="0"/>
              <a:t>Harris, Stephen L. </a:t>
            </a:r>
            <a:r>
              <a:rPr lang="en-US" i="1" dirty="0" smtClean="0"/>
              <a:t>The New Testament: A Student’s Introduction</a:t>
            </a:r>
            <a:r>
              <a:rPr lang="en-US" dirty="0" smtClean="0"/>
              <a:t>. Sixth ed. Boston: McGraw Hill, 1988-2009. Print.</a:t>
            </a:r>
            <a:endParaRPr lang="en-US" dirty="0"/>
          </a:p>
        </p:txBody>
      </p:sp>
    </p:spTree>
    <p:extLst>
      <p:ext uri="{BB962C8B-B14F-4D97-AF65-F5344CB8AC3E}">
        <p14:creationId xmlns:p14="http://schemas.microsoft.com/office/powerpoint/2010/main" val="39744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Matthew</a:t>
            </a:r>
          </a:p>
        </p:txBody>
      </p:sp>
      <p:sp>
        <p:nvSpPr>
          <p:cNvPr id="6147" name="Rectangle 3"/>
          <p:cNvSpPr>
            <a:spLocks noGrp="1" noChangeArrowheads="1"/>
          </p:cNvSpPr>
          <p:nvPr>
            <p:ph type="body" idx="1"/>
          </p:nvPr>
        </p:nvSpPr>
        <p:spPr>
          <a:xfrm>
            <a:off x="457200" y="1981200"/>
            <a:ext cx="8229600" cy="4495800"/>
          </a:xfrm>
        </p:spPr>
        <p:txBody>
          <a:bodyPr/>
          <a:lstStyle/>
          <a:p>
            <a:pPr marL="609600" indent="-609600" eaLnBrk="1" hangingPunct="1"/>
            <a:r>
              <a:rPr lang="en-US" dirty="0" smtClean="0"/>
              <a:t>Most important objectives</a:t>
            </a:r>
          </a:p>
          <a:p>
            <a:pPr marL="990600" lvl="1" indent="-533400" eaLnBrk="1" hangingPunct="1"/>
            <a:r>
              <a:rPr lang="en-US" dirty="0" smtClean="0"/>
              <a:t>Demonstrate Jesus’ credentials as Israel’s true Messiah</a:t>
            </a:r>
          </a:p>
          <a:p>
            <a:pPr marL="990600" lvl="1" indent="-533400" eaLnBrk="1" hangingPunct="1"/>
            <a:r>
              <a:rPr lang="en-US" dirty="0" smtClean="0"/>
              <a:t>Presenting Jesus as the supreme teacher and interpreter of the Mosaic Torah</a:t>
            </a:r>
          </a:p>
          <a:p>
            <a:pPr marL="990600" lvl="1" indent="-533400" eaLnBrk="1" hangingPunct="1"/>
            <a:r>
              <a:rPr lang="en-US" dirty="0" smtClean="0"/>
              <a:t>Instructing the community–the church–in the kind of correct belief and behavior that will ensure Jesus’ approval when he returns</a:t>
            </a:r>
          </a:p>
          <a:p>
            <a:pPr marL="457200" lvl="1" indent="0" algn="r" eaLnBrk="1" hangingPunct="1">
              <a:buNone/>
            </a:pPr>
            <a:r>
              <a:rPr lang="en-US" sz="1800" dirty="0" smtClean="0"/>
              <a:t>(Harris 153)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457200"/>
            <a:ext cx="8077200" cy="1371600"/>
          </a:xfrm>
        </p:spPr>
        <p:txBody>
          <a:bodyPr/>
          <a:lstStyle/>
          <a:p>
            <a:r>
              <a:rPr lang="en-US" sz="7200" smtClean="0">
                <a:solidFill>
                  <a:srgbClr val="FF0000"/>
                </a:solidFill>
                <a:latin typeface="Comic Sans MS" pitchFamily="66" charset="0"/>
              </a:rPr>
              <a:t>Matthew</a:t>
            </a:r>
          </a:p>
        </p:txBody>
      </p:sp>
      <p:sp>
        <p:nvSpPr>
          <p:cNvPr id="7" name="Content Placeholder 6"/>
          <p:cNvSpPr>
            <a:spLocks noGrp="1"/>
          </p:cNvSpPr>
          <p:nvPr>
            <p:ph idx="1"/>
          </p:nvPr>
        </p:nvSpPr>
        <p:spPr>
          <a:xfrm>
            <a:off x="3733800" y="1981200"/>
            <a:ext cx="5105400" cy="4495800"/>
          </a:xfrm>
        </p:spPr>
        <p:txBody>
          <a:bodyPr/>
          <a:lstStyle/>
          <a:p>
            <a:r>
              <a:rPr lang="en-US" sz="2200" dirty="0" smtClean="0"/>
              <a:t>Being typed as Moses gives authenticity </a:t>
            </a:r>
            <a:r>
              <a:rPr lang="en-US" sz="1600" dirty="0" smtClean="0"/>
              <a:t>(Allison 47)</a:t>
            </a:r>
            <a:r>
              <a:rPr lang="en-US" sz="1600" i="1" dirty="0" smtClean="0"/>
              <a:t>.</a:t>
            </a:r>
            <a:r>
              <a:rPr lang="en-US" sz="1600" dirty="0" smtClean="0"/>
              <a:t>	</a:t>
            </a:r>
          </a:p>
          <a:p>
            <a:r>
              <a:rPr lang="en-US" sz="2200" dirty="0" smtClean="0"/>
              <a:t>A New Moses – Matthew’s typology </a:t>
            </a:r>
          </a:p>
          <a:p>
            <a:pPr lvl="1"/>
            <a:r>
              <a:rPr lang="en-US" sz="1800" dirty="0" smtClean="0"/>
              <a:t>Typology is commonly used literary technique of biographical comparisons</a:t>
            </a:r>
          </a:p>
          <a:p>
            <a:pPr lvl="1"/>
            <a:r>
              <a:rPr lang="en-US" sz="1800" dirty="0" smtClean="0"/>
              <a:t>This was a common practice in the Jewish Bible</a:t>
            </a:r>
          </a:p>
          <a:p>
            <a:pPr lvl="2"/>
            <a:r>
              <a:rPr lang="en-US" sz="1400" dirty="0" smtClean="0"/>
              <a:t>1 and 2 Kings, David is often the paradigm by which kings are evaluated</a:t>
            </a:r>
          </a:p>
          <a:p>
            <a:pPr lvl="2"/>
            <a:r>
              <a:rPr lang="en-US" sz="1400" dirty="0" smtClean="0"/>
              <a:t>a comparison of Genesis 1:26-31 with 9:1-7 and 3:17 with 5:29 depicts Noah as another Adam</a:t>
            </a:r>
          </a:p>
          <a:p>
            <a:pPr lvl="1"/>
            <a:r>
              <a:rPr lang="en-US" sz="1800" dirty="0" smtClean="0"/>
              <a:t>Jesus fasts and goes into a mountain like Moses</a:t>
            </a:r>
          </a:p>
          <a:p>
            <a:endParaRPr lang="en-US" sz="2200" dirty="0" smtClean="0"/>
          </a:p>
          <a:p>
            <a:endParaRPr lang="en-US" dirty="0" smtClean="0"/>
          </a:p>
          <a:p>
            <a:endParaRPr lang="en-US" dirty="0" smtClean="0"/>
          </a:p>
        </p:txBody>
      </p:sp>
      <p:sp>
        <p:nvSpPr>
          <p:cNvPr id="4" name="Content Placeholder 2"/>
          <p:cNvSpPr txBox="1">
            <a:spLocks/>
          </p:cNvSpPr>
          <p:nvPr/>
        </p:nvSpPr>
        <p:spPr bwMode="auto">
          <a:xfrm>
            <a:off x="228600" y="1752600"/>
            <a:ext cx="3657600" cy="838200"/>
          </a:xfrm>
          <a:prstGeom prst="rect">
            <a:avLst/>
          </a:prstGeom>
          <a:noFill/>
          <a:ln w="9525">
            <a:noFill/>
            <a:miter lim="800000"/>
            <a:headEnd/>
            <a:tailEnd/>
          </a:ln>
          <a:effectLst/>
        </p:spPr>
        <p:txBody>
          <a:bodyPr/>
          <a:lstStyle/>
          <a:p>
            <a:pPr marL="342900" indent="-342900" algn="ctr">
              <a:spcBef>
                <a:spcPct val="20000"/>
              </a:spcBef>
              <a:buClr>
                <a:schemeClr val="bg2"/>
              </a:buClr>
              <a:buSzPct val="75000"/>
              <a:defRPr/>
            </a:pPr>
            <a:r>
              <a:rPr lang="en-US" sz="3200" kern="0" dirty="0">
                <a:latin typeface="Comic Sans MS" pitchFamily="66" charset="0"/>
                <a:cs typeface="+mn-cs"/>
              </a:rPr>
              <a:t>Greater than Moses</a:t>
            </a:r>
          </a:p>
          <a:p>
            <a:pPr marL="342900" indent="-342900" algn="ctr">
              <a:spcBef>
                <a:spcPct val="20000"/>
              </a:spcBef>
              <a:buClr>
                <a:schemeClr val="bg2"/>
              </a:buClr>
              <a:buSzPct val="75000"/>
              <a:defRPr/>
            </a:pPr>
            <a:r>
              <a:rPr lang="en-US" sz="1200" kern="0" dirty="0">
                <a:latin typeface="+mj-lt"/>
                <a:cs typeface="+mn-cs"/>
              </a:rPr>
              <a:t>(Harris)</a:t>
            </a:r>
          </a:p>
        </p:txBody>
      </p:sp>
      <p:pic>
        <p:nvPicPr>
          <p:cNvPr id="5" name="Picture 6" descr="http://img.dailymail.co.uk/i/pix/2008/03_01/mosesHeston2703_468x611.jpg"/>
          <p:cNvPicPr>
            <a:picLocks noChangeAspect="1" noChangeArrowheads="1"/>
          </p:cNvPicPr>
          <p:nvPr/>
        </p:nvPicPr>
        <p:blipFill>
          <a:blip r:embed="rId3" cstate="print"/>
          <a:srcRect/>
          <a:stretch>
            <a:fillRect/>
          </a:stretch>
        </p:blipFill>
        <p:spPr bwMode="auto">
          <a:xfrm>
            <a:off x="990600" y="3124200"/>
            <a:ext cx="2308225" cy="2940050"/>
          </a:xfrm>
          <a:prstGeom prst="rect">
            <a:avLst/>
          </a:prstGeom>
          <a:noFill/>
          <a:ln w="9525">
            <a:noFill/>
            <a:miter lim="800000"/>
            <a:headEnd/>
            <a:tailEnd/>
          </a:ln>
        </p:spPr>
      </p:pic>
      <p:sp>
        <p:nvSpPr>
          <p:cNvPr id="6" name="TextBox 5"/>
          <p:cNvSpPr txBox="1">
            <a:spLocks noChangeArrowheads="1"/>
          </p:cNvSpPr>
          <p:nvPr/>
        </p:nvSpPr>
        <p:spPr bwMode="auto">
          <a:xfrm>
            <a:off x="609600" y="6096000"/>
            <a:ext cx="2971800" cy="461963"/>
          </a:xfrm>
          <a:prstGeom prst="rect">
            <a:avLst/>
          </a:prstGeom>
          <a:noFill/>
          <a:ln w="9525">
            <a:noFill/>
            <a:miter lim="800000"/>
            <a:headEnd/>
            <a:tailEnd/>
          </a:ln>
        </p:spPr>
        <p:txBody>
          <a:bodyPr>
            <a:spAutoFit/>
          </a:bodyPr>
          <a:lstStyle/>
          <a:p>
            <a:pPr algn="ctr"/>
            <a:r>
              <a:rPr lang="en-US" sz="1200"/>
              <a:t>http://img.dailymail.co.uk/i/pix/2008/03_01/mosesHeston2703_468x611.jpg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7200" smtClean="0">
                <a:solidFill>
                  <a:srgbClr val="FF0000"/>
                </a:solidFill>
                <a:latin typeface="Comic Sans MS" pitchFamily="66" charset="0"/>
              </a:rPr>
              <a:t>Matthew &amp; Moses</a:t>
            </a:r>
          </a:p>
        </p:txBody>
      </p:sp>
      <p:sp>
        <p:nvSpPr>
          <p:cNvPr id="3" name="Content Placeholder 2"/>
          <p:cNvSpPr>
            <a:spLocks noGrp="1"/>
          </p:cNvSpPr>
          <p:nvPr>
            <p:ph idx="1"/>
          </p:nvPr>
        </p:nvSpPr>
        <p:spPr>
          <a:xfrm>
            <a:off x="457200" y="1981200"/>
            <a:ext cx="8229600" cy="4495800"/>
          </a:xfrm>
        </p:spPr>
        <p:txBody>
          <a:bodyPr/>
          <a:lstStyle/>
          <a:p>
            <a:pPr>
              <a:defRPr/>
            </a:pPr>
            <a:r>
              <a:rPr lang="en-US" sz="2800" dirty="0" smtClean="0"/>
              <a:t>The infancy narrative has five of the six links that tie the passage to Moses.  </a:t>
            </a:r>
          </a:p>
          <a:p>
            <a:pPr marL="688975">
              <a:buFont typeface="+mj-lt"/>
              <a:buAutoNum type="arabicPeriod"/>
              <a:defRPr/>
            </a:pPr>
            <a:r>
              <a:rPr lang="en-US" sz="2000" b="1" dirty="0" smtClean="0"/>
              <a:t>Explicit statement</a:t>
            </a:r>
            <a:r>
              <a:rPr lang="en-US" sz="2000" dirty="0" smtClean="0"/>
              <a:t>—Matthew 2:15 quotes Hosea 11:1. </a:t>
            </a:r>
          </a:p>
          <a:p>
            <a:pPr marL="688975">
              <a:buFont typeface="+mj-lt"/>
              <a:buAutoNum type="arabicPeriod"/>
              <a:defRPr/>
            </a:pPr>
            <a:r>
              <a:rPr lang="en-US" sz="2000" b="1" dirty="0" smtClean="0"/>
              <a:t>Implicit citation</a:t>
            </a:r>
            <a:r>
              <a:rPr lang="en-US" sz="2000" dirty="0" smtClean="0"/>
              <a:t>—2:19-21 depends on Exodus 4:19-20.  </a:t>
            </a:r>
          </a:p>
          <a:p>
            <a:pPr marL="688975">
              <a:buFont typeface="+mj-lt"/>
              <a:buAutoNum type="arabicPeriod"/>
              <a:defRPr/>
            </a:pPr>
            <a:r>
              <a:rPr lang="en-US" sz="2000" b="1" dirty="0" smtClean="0"/>
              <a:t>Similar circumstance</a:t>
            </a:r>
            <a:r>
              <a:rPr lang="en-US" sz="2000" dirty="0" smtClean="0"/>
              <a:t>—pages 144-146 lists eleven comparable circumstance between the stories of Moses and Jesus.  </a:t>
            </a:r>
          </a:p>
          <a:p>
            <a:pPr marL="688975">
              <a:buFont typeface="+mj-lt"/>
              <a:buAutoNum type="arabicPeriod"/>
              <a:defRPr/>
            </a:pPr>
            <a:r>
              <a:rPr lang="en-US" sz="2000" b="1" dirty="0" smtClean="0"/>
              <a:t>Key words and phrases</a:t>
            </a:r>
            <a:r>
              <a:rPr lang="en-US" sz="2000" dirty="0" smtClean="0"/>
              <a:t>—five similar phrases that Matthew shares with Exodus.  </a:t>
            </a:r>
          </a:p>
          <a:p>
            <a:pPr marL="688975">
              <a:buFont typeface="+mj-lt"/>
              <a:buAutoNum type="arabicPeriod"/>
              <a:defRPr/>
            </a:pPr>
            <a:r>
              <a:rPr lang="en-US" sz="2000" b="1" dirty="0" smtClean="0"/>
              <a:t>Similar narrative structure</a:t>
            </a:r>
            <a:r>
              <a:rPr lang="en-US" sz="2000" dirty="0" smtClean="0"/>
              <a:t>—Matthew 1:18-2:23 has a tripartite structure that is compared to Josephus’ account of Moses’ infancy in </a:t>
            </a:r>
            <a:r>
              <a:rPr lang="en-US" sz="2000" i="1" dirty="0" smtClean="0"/>
              <a:t>Antiquities</a:t>
            </a:r>
            <a:r>
              <a:rPr lang="en-US" sz="2000" dirty="0" smtClean="0"/>
              <a:t> 2:205-23. </a:t>
            </a:r>
          </a:p>
          <a:p>
            <a:pPr marL="688975" algn="r">
              <a:buFont typeface="Wingdings" pitchFamily="2" charset="2"/>
              <a:buNone/>
              <a:defRPr/>
            </a:pPr>
            <a:r>
              <a:rPr lang="en-US" sz="1600" dirty="0" smtClean="0"/>
              <a:t>(Allison 142-148)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7200" smtClean="0">
                <a:solidFill>
                  <a:srgbClr val="FF0000"/>
                </a:solidFill>
                <a:latin typeface="Comic Sans MS" pitchFamily="66" charset="0"/>
              </a:rPr>
              <a:t>The New Moses</a:t>
            </a:r>
          </a:p>
        </p:txBody>
      </p:sp>
      <p:sp>
        <p:nvSpPr>
          <p:cNvPr id="3" name="Content Placeholder 2"/>
          <p:cNvSpPr>
            <a:spLocks noGrp="1"/>
          </p:cNvSpPr>
          <p:nvPr>
            <p:ph idx="1"/>
          </p:nvPr>
        </p:nvSpPr>
        <p:spPr>
          <a:xfrm>
            <a:off x="457200" y="3810000"/>
            <a:ext cx="8229600" cy="2667000"/>
          </a:xfrm>
        </p:spPr>
        <p:txBody>
          <a:bodyPr/>
          <a:lstStyle/>
          <a:p>
            <a:r>
              <a:rPr lang="en-US" sz="2800" smtClean="0"/>
              <a:t>Sermon on the Mount</a:t>
            </a:r>
          </a:p>
          <a:p>
            <a:pPr marL="971550" lvl="1" indent="-514350"/>
            <a:r>
              <a:rPr lang="en-US" sz="2400" smtClean="0"/>
              <a:t>Formula—You have heard it said; I say to you</a:t>
            </a:r>
          </a:p>
          <a:p>
            <a:pPr marL="971550" lvl="1" indent="-514350"/>
            <a:r>
              <a:rPr lang="en-US" sz="2400" smtClean="0"/>
              <a:t>Giving law with authority</a:t>
            </a:r>
          </a:p>
          <a:p>
            <a:pPr>
              <a:buFont typeface="Wingdings" pitchFamily="2" charset="2"/>
              <a:buNone/>
            </a:pPr>
            <a:r>
              <a:rPr lang="en-US" sz="2000" baseline="30000" smtClean="0"/>
              <a:t>28</a:t>
            </a:r>
            <a:r>
              <a:rPr lang="en-US" sz="2000" smtClean="0"/>
              <a:t>When Jesus had finished saying these things, the crowds were amazed at his teaching, </a:t>
            </a:r>
            <a:r>
              <a:rPr lang="en-US" sz="2000" baseline="30000" smtClean="0"/>
              <a:t>29 </a:t>
            </a:r>
            <a:r>
              <a:rPr lang="en-US" sz="2000" smtClean="0"/>
              <a:t>because </a:t>
            </a:r>
            <a:r>
              <a:rPr lang="en-US" sz="2000" b="1" smtClean="0"/>
              <a:t>he taught as one who had authority</a:t>
            </a:r>
            <a:r>
              <a:rPr lang="en-US" sz="2000" smtClean="0"/>
              <a:t>, and not as their teachers of the law.  </a:t>
            </a:r>
            <a:r>
              <a:rPr lang="en-US" sz="1600" smtClean="0"/>
              <a:t>(NIV; Matthew 7:28-29)</a:t>
            </a:r>
          </a:p>
        </p:txBody>
      </p:sp>
      <p:sp>
        <p:nvSpPr>
          <p:cNvPr id="9221" name="Text Box 5"/>
          <p:cNvSpPr txBox="1">
            <a:spLocks noChangeArrowheads="1"/>
          </p:cNvSpPr>
          <p:nvPr/>
        </p:nvSpPr>
        <p:spPr bwMode="auto">
          <a:xfrm>
            <a:off x="457200" y="1905000"/>
            <a:ext cx="8229600" cy="1647825"/>
          </a:xfrm>
          <a:prstGeom prst="rect">
            <a:avLst/>
          </a:prstGeom>
          <a:noFill/>
          <a:ln w="9525">
            <a:noFill/>
            <a:miter lim="800000"/>
            <a:headEnd/>
            <a:tailEnd/>
          </a:ln>
        </p:spPr>
        <p:txBody>
          <a:bodyPr>
            <a:spAutoFit/>
          </a:bodyPr>
          <a:lstStyle/>
          <a:p>
            <a:pPr lvl="1" algn="ctr"/>
            <a:r>
              <a:rPr lang="en-US" sz="2800" dirty="0"/>
              <a:t>“Jesus is the Moses-like Messiah who proclaims the eschatological will of God on a mountain typologically equated with Sinai.”</a:t>
            </a:r>
            <a:r>
              <a:rPr lang="en-US" dirty="0"/>
              <a:t> </a:t>
            </a:r>
          </a:p>
          <a:p>
            <a:pPr lvl="1" algn="r"/>
            <a:r>
              <a:rPr lang="en-US" dirty="0"/>
              <a:t>(</a:t>
            </a:r>
            <a:r>
              <a:rPr lang="en-US" dirty="0" smtClean="0"/>
              <a:t>Allison 185</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2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7200" smtClean="0">
                <a:solidFill>
                  <a:srgbClr val="FF0000"/>
                </a:solidFill>
                <a:latin typeface="Comic Sans MS" pitchFamily="66" charset="0"/>
              </a:rPr>
              <a:t>Jesus &amp; the Law</a:t>
            </a:r>
          </a:p>
        </p:txBody>
      </p:sp>
      <p:sp>
        <p:nvSpPr>
          <p:cNvPr id="3" name="Content Placeholder 2"/>
          <p:cNvSpPr>
            <a:spLocks noGrp="1"/>
          </p:cNvSpPr>
          <p:nvPr>
            <p:ph idx="1"/>
          </p:nvPr>
        </p:nvSpPr>
        <p:spPr>
          <a:xfrm>
            <a:off x="457200" y="1981200"/>
            <a:ext cx="8229600" cy="4419600"/>
          </a:xfrm>
        </p:spPr>
        <p:txBody>
          <a:bodyPr/>
          <a:lstStyle/>
          <a:p>
            <a:pPr>
              <a:defRPr/>
            </a:pPr>
            <a:r>
              <a:rPr lang="en-US" dirty="0" smtClean="0"/>
              <a:t>Jesus came to fulfill the Law</a:t>
            </a:r>
          </a:p>
          <a:p>
            <a:pPr lvl="4">
              <a:defRPr/>
            </a:pPr>
            <a:endParaRPr lang="en-US" dirty="0" smtClean="0"/>
          </a:p>
          <a:p>
            <a:pPr marL="0" indent="3175">
              <a:buFont typeface="Wingdings" pitchFamily="2" charset="2"/>
              <a:buNone/>
              <a:defRPr/>
            </a:pPr>
            <a:r>
              <a:rPr lang="en-US" sz="2000" baseline="30000" dirty="0" smtClean="0"/>
              <a:t>17</a:t>
            </a:r>
            <a:r>
              <a:rPr lang="en-US" sz="2000" dirty="0" smtClean="0"/>
              <a:t>“</a:t>
            </a:r>
            <a:r>
              <a:rPr lang="en-US" sz="2000" b="1" dirty="0" smtClean="0"/>
              <a:t>Do not think that I have come to abolish the Law or the Prophets</a:t>
            </a:r>
            <a:r>
              <a:rPr lang="en-US" sz="2000" dirty="0" smtClean="0"/>
              <a:t>; I have </a:t>
            </a:r>
            <a:r>
              <a:rPr lang="en-US" sz="2000" b="1" dirty="0" smtClean="0">
                <a:solidFill>
                  <a:srgbClr val="FF0000"/>
                </a:solidFill>
              </a:rPr>
              <a:t>not come to abolish them but to fulfill them</a:t>
            </a:r>
            <a:r>
              <a:rPr lang="en-US" sz="2000" dirty="0" smtClean="0"/>
              <a:t>. </a:t>
            </a:r>
            <a:r>
              <a:rPr lang="en-US" sz="2000" baseline="30000" dirty="0" smtClean="0"/>
              <a:t>18 </a:t>
            </a:r>
            <a:r>
              <a:rPr lang="en-US" sz="2000" dirty="0" smtClean="0"/>
              <a:t>I tell you the truth, until heaven and earth disappear, not the smallest letter, not the least stroke of a pen, will by any means disappear from the Law </a:t>
            </a:r>
            <a:r>
              <a:rPr lang="en-US" sz="2000" b="1" dirty="0" smtClean="0">
                <a:solidFill>
                  <a:srgbClr val="FF0000"/>
                </a:solidFill>
              </a:rPr>
              <a:t>until everything is accomplished</a:t>
            </a:r>
            <a:r>
              <a:rPr lang="en-US" sz="2000" dirty="0" smtClean="0"/>
              <a:t>. </a:t>
            </a:r>
            <a:r>
              <a:rPr lang="en-US" sz="2000" baseline="30000" dirty="0" smtClean="0"/>
              <a:t>19 </a:t>
            </a:r>
            <a:r>
              <a:rPr lang="en-US" sz="2000" dirty="0" smtClean="0"/>
              <a:t>Anyone who breaks one of the least of these commandments and teaches others to do the same will be called least in the kingdom of heaven, but whoever practices and teaches these commands will be called great in the kingdom of heaven. </a:t>
            </a:r>
            <a:r>
              <a:rPr lang="en-US" sz="2000" baseline="30000" dirty="0" smtClean="0"/>
              <a:t>20 </a:t>
            </a:r>
            <a:r>
              <a:rPr lang="en-US" sz="2000" dirty="0" smtClean="0"/>
              <a:t>For I tell you that </a:t>
            </a:r>
            <a:r>
              <a:rPr lang="en-US" sz="2000" b="1" dirty="0" smtClean="0"/>
              <a:t>unless your righteousness surpasses that of the Pharisees and the teachers of the law</a:t>
            </a:r>
            <a:r>
              <a:rPr lang="en-US" sz="2000" dirty="0" smtClean="0"/>
              <a:t>, </a:t>
            </a:r>
            <a:r>
              <a:rPr lang="en-US" sz="2000" b="1" dirty="0" smtClean="0">
                <a:solidFill>
                  <a:srgbClr val="FF0000"/>
                </a:solidFill>
              </a:rPr>
              <a:t>you will certainly not enter the kingdom of heaven</a:t>
            </a:r>
            <a:r>
              <a:rPr lang="en-US" sz="2000" dirty="0" smtClean="0"/>
              <a:t>.  </a:t>
            </a:r>
            <a:r>
              <a:rPr lang="en-US" sz="1600" dirty="0" smtClean="0"/>
              <a:t>(NIV; Mt 5:17-20.)</a:t>
            </a:r>
          </a:p>
          <a:p>
            <a:pPr marL="0" indent="3175">
              <a:buFont typeface="Wingdings" pitchFamily="2" charset="2"/>
              <a:buNone/>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p:txBody>
          <a:bodyPr/>
          <a:lstStyle/>
          <a:p>
            <a:r>
              <a:rPr lang="en-US" smtClean="0"/>
              <a:t>Jesus as King</a:t>
            </a:r>
          </a:p>
        </p:txBody>
      </p:sp>
      <p:sp>
        <p:nvSpPr>
          <p:cNvPr id="11267" name="Subtitle 4"/>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457200"/>
            <a:ext cx="4191000" cy="1371600"/>
          </a:xfrm>
        </p:spPr>
        <p:txBody>
          <a:bodyPr/>
          <a:lstStyle/>
          <a:p>
            <a:pPr eaLnBrk="1" hangingPunct="1"/>
            <a:r>
              <a:rPr lang="en-US" sz="7200" smtClean="0">
                <a:solidFill>
                  <a:srgbClr val="FF0000"/>
                </a:solidFill>
                <a:latin typeface="Comic Sans MS" pitchFamily="66" charset="0"/>
              </a:rPr>
              <a:t>Matthew</a:t>
            </a:r>
          </a:p>
        </p:txBody>
      </p:sp>
      <p:sp>
        <p:nvSpPr>
          <p:cNvPr id="3" name="Content Placeholder 2"/>
          <p:cNvSpPr>
            <a:spLocks noGrp="1"/>
          </p:cNvSpPr>
          <p:nvPr>
            <p:ph idx="1"/>
          </p:nvPr>
        </p:nvSpPr>
        <p:spPr>
          <a:xfrm>
            <a:off x="457200" y="1905000"/>
            <a:ext cx="3962400" cy="4267200"/>
          </a:xfrm>
        </p:spPr>
        <p:txBody>
          <a:bodyPr/>
          <a:lstStyle/>
          <a:p>
            <a:pPr eaLnBrk="1" hangingPunct="1">
              <a:buFont typeface="Wingdings" pitchFamily="2" charset="2"/>
              <a:buChar char="v"/>
              <a:defRPr/>
            </a:pPr>
            <a:r>
              <a:rPr lang="en-US" sz="2400" dirty="0" smtClean="0">
                <a:latin typeface="+mj-lt"/>
              </a:rPr>
              <a:t>Descendant of David the King </a:t>
            </a:r>
            <a:r>
              <a:rPr lang="en-US" sz="1800" dirty="0" smtClean="0">
                <a:latin typeface="+mj-lt"/>
              </a:rPr>
              <a:t>(1:1,6,17*)</a:t>
            </a:r>
          </a:p>
          <a:p>
            <a:pPr eaLnBrk="1" hangingPunct="1">
              <a:buFont typeface="Wingdings" pitchFamily="2" charset="2"/>
              <a:buChar char="v"/>
              <a:defRPr/>
            </a:pPr>
            <a:r>
              <a:rPr lang="en-US" sz="2400" dirty="0" smtClean="0">
                <a:latin typeface="+mj-lt"/>
              </a:rPr>
              <a:t>Jesus is called “King of the Jews </a:t>
            </a:r>
            <a:r>
              <a:rPr lang="en-US" sz="1800" dirty="0" smtClean="0">
                <a:latin typeface="+mj-lt"/>
              </a:rPr>
              <a:t>(2:2, 11*)</a:t>
            </a:r>
          </a:p>
          <a:p>
            <a:pPr eaLnBrk="1" hangingPunct="1">
              <a:buFont typeface="Wingdings" pitchFamily="2" charset="2"/>
              <a:buChar char="v"/>
              <a:defRPr/>
            </a:pPr>
            <a:r>
              <a:rPr lang="en-US" sz="2400" dirty="0" smtClean="0">
                <a:latin typeface="+mj-lt"/>
              </a:rPr>
              <a:t>John preached that the kingdom was near </a:t>
            </a:r>
            <a:r>
              <a:rPr lang="en-US" sz="1800" dirty="0" smtClean="0">
                <a:latin typeface="+mj-lt"/>
              </a:rPr>
              <a:t>(3:2-3*)</a:t>
            </a:r>
          </a:p>
          <a:p>
            <a:pPr eaLnBrk="1" hangingPunct="1">
              <a:buFont typeface="Wingdings" pitchFamily="2" charset="2"/>
              <a:buChar char="v"/>
              <a:defRPr/>
            </a:pPr>
            <a:r>
              <a:rPr lang="en-US" sz="2400" dirty="0" smtClean="0">
                <a:latin typeface="+mj-lt"/>
              </a:rPr>
              <a:t>Jesus preached the gospel of the kingdom </a:t>
            </a:r>
            <a:r>
              <a:rPr lang="en-US" sz="1800" dirty="0" smtClean="0">
                <a:latin typeface="+mj-lt"/>
              </a:rPr>
              <a:t>(4:23*)</a:t>
            </a:r>
          </a:p>
          <a:p>
            <a:pPr eaLnBrk="1" hangingPunct="1">
              <a:buFont typeface="Wingdings" pitchFamily="2" charset="2"/>
              <a:buChar char="v"/>
              <a:defRPr/>
            </a:pPr>
            <a:r>
              <a:rPr lang="en-US" sz="2400" dirty="0" smtClean="0">
                <a:latin typeface="+mj-lt"/>
              </a:rPr>
              <a:t>Jesus’ triumphal entry into Jerusalem </a:t>
            </a:r>
            <a:r>
              <a:rPr lang="en-US" sz="1800" dirty="0" smtClean="0">
                <a:latin typeface="+mj-lt"/>
              </a:rPr>
              <a:t>(21:1-5, 9)</a:t>
            </a:r>
            <a:endParaRPr lang="en-US" sz="2400" dirty="0" smtClean="0">
              <a:latin typeface="+mj-lt"/>
            </a:endParaRPr>
          </a:p>
        </p:txBody>
      </p:sp>
      <p:pic>
        <p:nvPicPr>
          <p:cNvPr id="30722" name="Picture 2" descr="http://mudpreacher.files.wordpress.com/2008/02/jesus_king_1.jpg"/>
          <p:cNvPicPr>
            <a:picLocks noChangeAspect="1" noChangeArrowheads="1"/>
          </p:cNvPicPr>
          <p:nvPr/>
        </p:nvPicPr>
        <p:blipFill>
          <a:blip r:embed="rId3" cstate="print"/>
          <a:srcRect/>
          <a:stretch>
            <a:fillRect/>
          </a:stretch>
        </p:blipFill>
        <p:spPr bwMode="auto">
          <a:xfrm>
            <a:off x="4953000" y="3352800"/>
            <a:ext cx="3384550" cy="2514600"/>
          </a:xfrm>
          <a:prstGeom prst="rect">
            <a:avLst/>
          </a:prstGeom>
          <a:noFill/>
          <a:ln w="9525">
            <a:noFill/>
            <a:miter lim="800000"/>
            <a:headEnd/>
            <a:tailEnd/>
          </a:ln>
        </p:spPr>
      </p:pic>
      <p:sp>
        <p:nvSpPr>
          <p:cNvPr id="12" name="TextBox 11"/>
          <p:cNvSpPr txBox="1">
            <a:spLocks noChangeArrowheads="1"/>
          </p:cNvSpPr>
          <p:nvPr/>
        </p:nvSpPr>
        <p:spPr bwMode="auto">
          <a:xfrm>
            <a:off x="5334000" y="5943600"/>
            <a:ext cx="2590800" cy="461963"/>
          </a:xfrm>
          <a:prstGeom prst="rect">
            <a:avLst/>
          </a:prstGeom>
          <a:noFill/>
          <a:ln w="9525">
            <a:noFill/>
            <a:miter lim="800000"/>
            <a:headEnd/>
            <a:tailEnd/>
          </a:ln>
        </p:spPr>
        <p:txBody>
          <a:bodyPr>
            <a:spAutoFit/>
          </a:bodyPr>
          <a:lstStyle/>
          <a:p>
            <a:pPr algn="ctr"/>
            <a:r>
              <a:rPr lang="en-US" sz="1200"/>
              <a:t>http://mudpreacher.files.wordpress.com/2008/02/jesus_king_1.jpg</a:t>
            </a:r>
          </a:p>
        </p:txBody>
      </p:sp>
      <p:sp>
        <p:nvSpPr>
          <p:cNvPr id="10" name="TextBox 9"/>
          <p:cNvSpPr txBox="1"/>
          <p:nvPr/>
        </p:nvSpPr>
        <p:spPr>
          <a:xfrm>
            <a:off x="4953000" y="685800"/>
            <a:ext cx="3276600" cy="2492375"/>
          </a:xfrm>
          <a:prstGeom prst="rect">
            <a:avLst/>
          </a:prstGeom>
          <a:noFill/>
        </p:spPr>
        <p:txBody>
          <a:bodyPr>
            <a:spAutoFit/>
          </a:bodyPr>
          <a:lstStyle/>
          <a:p>
            <a:pPr algn="ctr">
              <a:defRPr/>
            </a:pPr>
            <a:r>
              <a:rPr lang="en-US" sz="4800" dirty="0">
                <a:solidFill>
                  <a:srgbClr val="CC00CC"/>
                </a:solidFill>
                <a:latin typeface="Comic Sans MS" pitchFamily="66" charset="0"/>
                <a:cs typeface="Arial" pitchFamily="34" charset="0"/>
              </a:rPr>
              <a:t>Emphasis on Jesus as King</a:t>
            </a:r>
          </a:p>
          <a:p>
            <a:pPr algn="ctr">
              <a:defRPr/>
            </a:pPr>
            <a:r>
              <a:rPr lang="en-US" sz="1200" dirty="0">
                <a:solidFill>
                  <a:srgbClr val="002060"/>
                </a:solidFill>
                <a:latin typeface="+mj-lt"/>
                <a:cs typeface="Arial" pitchFamily="34" charset="0"/>
              </a:rPr>
              <a:t>Robert L. Thomas</a:t>
            </a:r>
          </a:p>
        </p:txBody>
      </p:sp>
      <p:sp>
        <p:nvSpPr>
          <p:cNvPr id="12295" name="TextBox 12"/>
          <p:cNvSpPr txBox="1">
            <a:spLocks noChangeArrowheads="1"/>
          </p:cNvSpPr>
          <p:nvPr/>
        </p:nvSpPr>
        <p:spPr bwMode="auto">
          <a:xfrm>
            <a:off x="381000" y="6172200"/>
            <a:ext cx="3886200" cy="369888"/>
          </a:xfrm>
          <a:prstGeom prst="rect">
            <a:avLst/>
          </a:prstGeom>
          <a:noFill/>
          <a:ln w="9525">
            <a:noFill/>
            <a:miter lim="800000"/>
            <a:headEnd/>
            <a:tailEnd/>
          </a:ln>
        </p:spPr>
        <p:txBody>
          <a:bodyPr>
            <a:spAutoFit/>
          </a:bodyPr>
          <a:lstStyle/>
          <a:p>
            <a:pPr algn="ctr"/>
            <a:r>
              <a:rPr lang="en-US"/>
              <a:t>* </a:t>
            </a:r>
            <a:r>
              <a:rPr lang="en-US" sz="1400"/>
              <a:t>Indicates no parallel in the other Gospels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30722"/>
                                        </p:tgtEl>
                                        <p:attrNameLst>
                                          <p:attrName>style.visibility</p:attrName>
                                        </p:attrNameLst>
                                      </p:cBhvr>
                                      <p:to>
                                        <p:strVal val="visible"/>
                                      </p:to>
                                    </p:set>
                                    <p:animEffect transition="in" filter="fade">
                                      <p:cBhvr>
                                        <p:cTn id="10" dur="2000"/>
                                        <p:tgtEl>
                                          <p:spTgt spid="307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r>
              <a:rPr lang="en-US" sz="7200" smtClean="0">
                <a:solidFill>
                  <a:srgbClr val="FF0000"/>
                </a:solidFill>
                <a:latin typeface="Comic Sans MS" pitchFamily="66" charset="0"/>
              </a:rPr>
              <a:t>Triumphal Entry</a:t>
            </a:r>
          </a:p>
        </p:txBody>
      </p:sp>
      <p:sp>
        <p:nvSpPr>
          <p:cNvPr id="13315" name="Content Placeholder 2"/>
          <p:cNvSpPr>
            <a:spLocks noGrp="1"/>
          </p:cNvSpPr>
          <p:nvPr>
            <p:ph idx="1"/>
          </p:nvPr>
        </p:nvSpPr>
        <p:spPr>
          <a:xfrm>
            <a:off x="533400" y="2057400"/>
            <a:ext cx="6019800" cy="4572000"/>
          </a:xfrm>
        </p:spPr>
        <p:txBody>
          <a:bodyPr/>
          <a:lstStyle/>
          <a:p>
            <a:pPr marL="0" indent="3175">
              <a:buFont typeface="Wingdings" pitchFamily="2" charset="2"/>
              <a:buNone/>
            </a:pPr>
            <a:r>
              <a:rPr lang="en-US" sz="1800" smtClean="0"/>
              <a:t>As they approached Jerusalem and came to Bethphage on the Mount of Olives, Jesus sent two disciples, </a:t>
            </a:r>
            <a:r>
              <a:rPr lang="en-US" sz="1800" baseline="30000" smtClean="0"/>
              <a:t>2 </a:t>
            </a:r>
            <a:r>
              <a:rPr lang="en-US" sz="1800" smtClean="0"/>
              <a:t>saying to them, “Go to the village ahead of you, and at once you will find a donkey tied there, with her colt by her. Untie them and bring them to me. </a:t>
            </a:r>
            <a:r>
              <a:rPr lang="en-US" sz="1800" baseline="30000" smtClean="0"/>
              <a:t>3 </a:t>
            </a:r>
            <a:r>
              <a:rPr lang="en-US" sz="1800" smtClean="0"/>
              <a:t>If anyone says anything to you, tell him that the Lord needs them, and he will send them right away.” </a:t>
            </a:r>
          </a:p>
          <a:p>
            <a:pPr marL="0" indent="3175">
              <a:buFont typeface="Wingdings" pitchFamily="2" charset="2"/>
              <a:buNone/>
            </a:pPr>
            <a:r>
              <a:rPr lang="en-US" sz="1800" baseline="30000" smtClean="0"/>
              <a:t>4 </a:t>
            </a:r>
            <a:r>
              <a:rPr lang="en-US" sz="1800" smtClean="0"/>
              <a:t>This took place to fulfill what was spoken through the prophet: </a:t>
            </a:r>
          </a:p>
          <a:p>
            <a:pPr marL="0" indent="3175" algn="ctr">
              <a:buFont typeface="Wingdings" pitchFamily="2" charset="2"/>
              <a:buNone/>
            </a:pPr>
            <a:r>
              <a:rPr lang="en-US" sz="1800" baseline="30000" smtClean="0"/>
              <a:t>5</a:t>
            </a:r>
            <a:r>
              <a:rPr lang="en-US" sz="1800" smtClean="0"/>
              <a:t> “Say to the Daughter of Zion, </a:t>
            </a:r>
          </a:p>
          <a:p>
            <a:pPr marL="0" indent="3175" algn="ctr">
              <a:buFont typeface="Wingdings" pitchFamily="2" charset="2"/>
              <a:buNone/>
            </a:pPr>
            <a:r>
              <a:rPr lang="en-US" sz="1800" smtClean="0"/>
              <a:t>‘See, your king comes to you, </a:t>
            </a:r>
          </a:p>
          <a:p>
            <a:pPr marL="0" indent="3175" algn="ctr">
              <a:buFont typeface="Wingdings" pitchFamily="2" charset="2"/>
              <a:buNone/>
            </a:pPr>
            <a:r>
              <a:rPr lang="en-US" sz="1800" smtClean="0"/>
              <a:t>gentle and riding on a donkey, </a:t>
            </a:r>
          </a:p>
          <a:p>
            <a:pPr marL="0" indent="3175" algn="ctr">
              <a:buFont typeface="Wingdings" pitchFamily="2" charset="2"/>
              <a:buNone/>
            </a:pPr>
            <a:r>
              <a:rPr lang="en-US" sz="1800" smtClean="0"/>
              <a:t>on a colt, the foal of a donkey.’ ” </a:t>
            </a:r>
          </a:p>
          <a:p>
            <a:pPr marL="0" indent="3175" algn="ctr">
              <a:buFont typeface="Wingdings" pitchFamily="2" charset="2"/>
              <a:buNone/>
            </a:pPr>
            <a:r>
              <a:rPr lang="en-US" sz="1600" smtClean="0"/>
              <a:t>(quoting Zachariah 9:9)</a:t>
            </a:r>
          </a:p>
          <a:p>
            <a:pPr marL="0" indent="3175" algn="r">
              <a:buFont typeface="Wingdings" pitchFamily="2" charset="2"/>
              <a:buNone/>
            </a:pPr>
            <a:r>
              <a:rPr lang="en-US" sz="1600" smtClean="0"/>
              <a:t>Matthew 21:1-5</a:t>
            </a:r>
          </a:p>
        </p:txBody>
      </p:sp>
      <p:pic>
        <p:nvPicPr>
          <p:cNvPr id="46082" name="Picture 2" descr="http://liberty92.files.wordpress.com/2007/03/b-jesus-triumphal-entry.jpg"/>
          <p:cNvPicPr>
            <a:picLocks noChangeAspect="1" noChangeArrowheads="1"/>
          </p:cNvPicPr>
          <p:nvPr/>
        </p:nvPicPr>
        <p:blipFill>
          <a:blip r:embed="rId3" cstate="print"/>
          <a:srcRect/>
          <a:stretch>
            <a:fillRect/>
          </a:stretch>
        </p:blipFill>
        <p:spPr bwMode="auto">
          <a:xfrm>
            <a:off x="6629400" y="2743200"/>
            <a:ext cx="2201863" cy="266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5000"/>
                                        <p:tgtEl>
                                          <p:spTgt spid="46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1095</TotalTime>
  <Words>981</Words>
  <Application>Microsoft Office PowerPoint</Application>
  <PresentationFormat>On-screen Show (4:3)</PresentationFormat>
  <Paragraphs>108</Paragraphs>
  <Slides>17</Slides>
  <Notes>16</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Cascade</vt:lpstr>
      <vt:lpstr>Pixel</vt:lpstr>
      <vt:lpstr>“Who do people say the Son of Man is?” </vt:lpstr>
      <vt:lpstr>Matthew</vt:lpstr>
      <vt:lpstr>Matthew</vt:lpstr>
      <vt:lpstr>Matthew &amp; Moses</vt:lpstr>
      <vt:lpstr>The New Moses</vt:lpstr>
      <vt:lpstr>Jesus &amp; the Law</vt:lpstr>
      <vt:lpstr>Jesus as King</vt:lpstr>
      <vt:lpstr>Matthew</vt:lpstr>
      <vt:lpstr>Triumphal Entry</vt:lpstr>
      <vt:lpstr>Jesus as Messiah</vt:lpstr>
      <vt:lpstr>The terms</vt:lpstr>
      <vt:lpstr>Jewish concept</vt:lpstr>
      <vt:lpstr>Matthew’s Perspective</vt:lpstr>
      <vt:lpstr>Jesus as Founder of the Church</vt:lpstr>
      <vt:lpstr>Founder of the Church</vt:lpstr>
      <vt:lpstr>Matthew &amp; the Church</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McCuistion</dc:creator>
  <cp:lastModifiedBy>Paul R. McCuistion</cp:lastModifiedBy>
  <cp:revision>276</cp:revision>
  <dcterms:created xsi:type="dcterms:W3CDTF">2008-10-13T16:14:05Z</dcterms:created>
  <dcterms:modified xsi:type="dcterms:W3CDTF">2015-06-29T03:37:51Z</dcterms:modified>
</cp:coreProperties>
</file>