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sldIdLst>
    <p:sldId id="256" r:id="rId2"/>
    <p:sldId id="261" r:id="rId3"/>
    <p:sldId id="257" r:id="rId4"/>
    <p:sldId id="258" r:id="rId5"/>
    <p:sldId id="262" r:id="rId6"/>
    <p:sldId id="263" r:id="rId7"/>
    <p:sldId id="264" r:id="rId8"/>
    <p:sldId id="289" r:id="rId9"/>
    <p:sldId id="265" r:id="rId10"/>
    <p:sldId id="266" r:id="rId11"/>
    <p:sldId id="267" r:id="rId12"/>
    <p:sldId id="273" r:id="rId13"/>
    <p:sldId id="270" r:id="rId14"/>
    <p:sldId id="271" r:id="rId15"/>
    <p:sldId id="272" r:id="rId16"/>
    <p:sldId id="274" r:id="rId17"/>
    <p:sldId id="275" r:id="rId18"/>
    <p:sldId id="276" r:id="rId19"/>
    <p:sldId id="277" r:id="rId20"/>
    <p:sldId id="279" r:id="rId21"/>
    <p:sldId id="278" r:id="rId22"/>
    <p:sldId id="280" r:id="rId23"/>
    <p:sldId id="281" r:id="rId24"/>
    <p:sldId id="282" r:id="rId25"/>
    <p:sldId id="283" r:id="rId26"/>
    <p:sldId id="284" r:id="rId27"/>
    <p:sldId id="285" r:id="rId28"/>
    <p:sldId id="286" r:id="rId29"/>
    <p:sldId id="287" r:id="rId30"/>
    <p:sldId id="288" r:id="rId31"/>
    <p:sldId id="290" r:id="rId32"/>
    <p:sldId id="292" r:id="rId33"/>
    <p:sldId id="291" r:id="rId34"/>
    <p:sldId id="293" r:id="rId35"/>
    <p:sldId id="294" r:id="rId36"/>
    <p:sldId id="295" r:id="rId37"/>
    <p:sldId id="302" r:id="rId38"/>
    <p:sldId id="303" r:id="rId39"/>
    <p:sldId id="306" r:id="rId40"/>
    <p:sldId id="305" r:id="rId41"/>
    <p:sldId id="269" r:id="rId42"/>
    <p:sldId id="304"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73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6C3468-B3E3-4FE2-BF7E-56E468ED353C}" type="datetimeFigureOut">
              <a:rPr lang="en-US" smtClean="0"/>
              <a:pPr/>
              <a:t>9/13/2015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1558F2-1D7B-4799-86DB-2A2F7AC2B803}" type="slidenum">
              <a:rPr lang="en-US" smtClean="0"/>
              <a:pPr/>
              <a:t>‹#›</a:t>
            </a:fld>
            <a:endParaRPr lang="en-US"/>
          </a:p>
        </p:txBody>
      </p:sp>
    </p:spTree>
    <p:extLst>
      <p:ext uri="{BB962C8B-B14F-4D97-AF65-F5344CB8AC3E}">
        <p14:creationId xmlns:p14="http://schemas.microsoft.com/office/powerpoint/2010/main" val="62177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1558F2-1D7B-4799-86DB-2A2F7AC2B80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1558F2-1D7B-4799-86DB-2A2F7AC2B803}"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1558F2-1D7B-4799-86DB-2A2F7AC2B803}"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1558F2-1D7B-4799-86DB-2A2F7AC2B803}"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1558F2-1D7B-4799-86DB-2A2F7AC2B803}"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1558F2-1D7B-4799-86DB-2A2F7AC2B803}"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1558F2-1D7B-4799-86DB-2A2F7AC2B803}"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1558F2-1D7B-4799-86DB-2A2F7AC2B803}"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1558F2-1D7B-4799-86DB-2A2F7AC2B803}"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1558F2-1D7B-4799-86DB-2A2F7AC2B803}"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1558F2-1D7B-4799-86DB-2A2F7AC2B803}"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1558F2-1D7B-4799-86DB-2A2F7AC2B803}"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1558F2-1D7B-4799-86DB-2A2F7AC2B803}"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1558F2-1D7B-4799-86DB-2A2F7AC2B803}"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1558F2-1D7B-4799-86DB-2A2F7AC2B803}"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1558F2-1D7B-4799-86DB-2A2F7AC2B803}"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1558F2-1D7B-4799-86DB-2A2F7AC2B803}"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1558F2-1D7B-4799-86DB-2A2F7AC2B803}"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1558F2-1D7B-4799-86DB-2A2F7AC2B803}"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1558F2-1D7B-4799-86DB-2A2F7AC2B803}"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1558F2-1D7B-4799-86DB-2A2F7AC2B803}"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1558F2-1D7B-4799-86DB-2A2F7AC2B803}"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1558F2-1D7B-4799-86DB-2A2F7AC2B803}"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1558F2-1D7B-4799-86DB-2A2F7AC2B803}"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1558F2-1D7B-4799-86DB-2A2F7AC2B803}" type="slidenum">
              <a:rPr lang="en-US" smtClean="0"/>
              <a:pPr/>
              <a:t>41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1558F2-1D7B-4799-86DB-2A2F7AC2B803}"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1558F2-1D7B-4799-86DB-2A2F7AC2B803}"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1558F2-1D7B-4799-86DB-2A2F7AC2B803}"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1558F2-1D7B-4799-86DB-2A2F7AC2B803}"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1558F2-1D7B-4799-86DB-2A2F7AC2B803}"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1558F2-1D7B-4799-86DB-2A2F7AC2B803}"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11071026-0BE6-4DD0-A118-56EAED201743}" type="datetimeFigureOut">
              <a:rPr lang="en-US" smtClean="0"/>
              <a:pPr/>
              <a:t>9/13/2015</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885F838-54CC-4263-96E7-5CD18C83B2D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071026-0BE6-4DD0-A118-56EAED201743}" type="datetimeFigureOut">
              <a:rPr lang="en-US" smtClean="0"/>
              <a:pPr/>
              <a:t>9/13/2015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85F838-54CC-4263-96E7-5CD18C83B2D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071026-0BE6-4DD0-A118-56EAED201743}" type="datetimeFigureOut">
              <a:rPr lang="en-US" smtClean="0"/>
              <a:pPr/>
              <a:t>9/13/2015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85F838-54CC-4263-96E7-5CD18C83B2D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071026-0BE6-4DD0-A118-56EAED201743}" type="datetimeFigureOut">
              <a:rPr lang="en-US" smtClean="0"/>
              <a:pPr/>
              <a:t>9/13/2015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85F838-54CC-4263-96E7-5CD18C83B2D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1071026-0BE6-4DD0-A118-56EAED201743}" type="datetimeFigureOut">
              <a:rPr lang="en-US" smtClean="0"/>
              <a:pPr/>
              <a:t>9/13/2015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85F838-54CC-4263-96E7-5CD18C83B2D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1071026-0BE6-4DD0-A118-56EAED201743}" type="datetimeFigureOut">
              <a:rPr lang="en-US" smtClean="0"/>
              <a:pPr/>
              <a:t>9/13/2015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85F838-54CC-4263-96E7-5CD18C83B2D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11071026-0BE6-4DD0-A118-56EAED201743}" type="datetimeFigureOut">
              <a:rPr lang="en-US" smtClean="0"/>
              <a:pPr/>
              <a:t>9/13/2015</a:t>
            </a:fld>
            <a:endParaRPr lang="en-US"/>
          </a:p>
        </p:txBody>
      </p:sp>
      <p:sp>
        <p:nvSpPr>
          <p:cNvPr id="27" name="Slide Number Placeholder 26"/>
          <p:cNvSpPr>
            <a:spLocks noGrp="1"/>
          </p:cNvSpPr>
          <p:nvPr>
            <p:ph type="sldNum" sz="quarter" idx="11"/>
          </p:nvPr>
        </p:nvSpPr>
        <p:spPr/>
        <p:txBody>
          <a:bodyPr rtlCol="0"/>
          <a:lstStyle/>
          <a:p>
            <a:fld id="{0885F838-54CC-4263-96E7-5CD18C83B2D7}"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11071026-0BE6-4DD0-A118-56EAED201743}" type="datetimeFigureOut">
              <a:rPr lang="en-US" smtClean="0"/>
              <a:pPr/>
              <a:t>9/13/2015</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0885F838-54CC-4263-96E7-5CD18C83B2D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071026-0BE6-4DD0-A118-56EAED201743}" type="datetimeFigureOut">
              <a:rPr lang="en-US" smtClean="0"/>
              <a:pPr/>
              <a:t>9/13/2015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85F838-54CC-4263-96E7-5CD18C83B2D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1071026-0BE6-4DD0-A118-56EAED201743}" type="datetimeFigureOut">
              <a:rPr lang="en-US" smtClean="0"/>
              <a:pPr/>
              <a:t>9/13/2015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85F838-54CC-4263-96E7-5CD18C83B2D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1071026-0BE6-4DD0-A118-56EAED201743}" type="datetimeFigureOut">
              <a:rPr lang="en-US" smtClean="0"/>
              <a:pPr/>
              <a:t>9/13/2015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85F838-54CC-4263-96E7-5CD18C83B2D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1071026-0BE6-4DD0-A118-56EAED201743}" type="datetimeFigureOut">
              <a:rPr lang="en-US" smtClean="0"/>
              <a:pPr/>
              <a:t>9/13/2015</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885F838-54CC-4263-96E7-5CD18C83B2D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4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esley.nnu.edu/sermons-essays-books/noncanonical-literature/noncanonical-literature-gospels/"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hyperlink" Target="http://www.bc.edu/content/bc/schools/stm/c21online/resources/birthofjesus/intro/the_three_stagesofgospeldevelopment.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 For the Historical Jesus</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of the First Quest</a:t>
            </a:r>
            <a:endParaRPr lang="en-US" dirty="0"/>
          </a:p>
        </p:txBody>
      </p:sp>
      <p:sp>
        <p:nvSpPr>
          <p:cNvPr id="3" name="Content Placeholder 2"/>
          <p:cNvSpPr>
            <a:spLocks noGrp="1"/>
          </p:cNvSpPr>
          <p:nvPr>
            <p:ph idx="1"/>
          </p:nvPr>
        </p:nvSpPr>
        <p:spPr>
          <a:xfrm>
            <a:off x="457200" y="2895600"/>
            <a:ext cx="8229600" cy="2133600"/>
          </a:xfrm>
        </p:spPr>
        <p:txBody>
          <a:bodyPr>
            <a:normAutofit/>
          </a:bodyPr>
          <a:lstStyle/>
          <a:p>
            <a:pPr marL="20638" indent="-20638" algn="ctr">
              <a:buNone/>
            </a:pPr>
            <a:r>
              <a:rPr lang="en-US" sz="4000" dirty="0" smtClean="0"/>
              <a:t>Develop an unbiased historical approach to the Gospels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Perspective of the First Quest</a:t>
            </a:r>
            <a:endParaRPr lang="en-US" dirty="0"/>
          </a:p>
        </p:txBody>
      </p:sp>
      <p:sp>
        <p:nvSpPr>
          <p:cNvPr id="3" name="Content Placeholder 2"/>
          <p:cNvSpPr>
            <a:spLocks noGrp="1"/>
          </p:cNvSpPr>
          <p:nvPr>
            <p:ph idx="1"/>
          </p:nvPr>
        </p:nvSpPr>
        <p:spPr/>
        <p:txBody>
          <a:bodyPr/>
          <a:lstStyle/>
          <a:p>
            <a:r>
              <a:rPr lang="en-US" dirty="0" smtClean="0"/>
              <a:t>The faith of the evangelist colored and even distorted their presentations of the life of Jesus</a:t>
            </a:r>
          </a:p>
          <a:p>
            <a:r>
              <a:rPr lang="en-US" dirty="0" smtClean="0"/>
              <a:t>Studies were based on </a:t>
            </a:r>
            <a:r>
              <a:rPr lang="en-US" dirty="0" smtClean="0">
                <a:hlinkClick r:id="rId3" action="ppaction://hlinksldjump"/>
              </a:rPr>
              <a:t>harmonized </a:t>
            </a:r>
            <a:r>
              <a:rPr lang="en-US" dirty="0" smtClean="0"/>
              <a:t>Gospel material</a:t>
            </a:r>
          </a:p>
          <a:p>
            <a:r>
              <a:rPr lang="en-US" dirty="0" smtClean="0"/>
              <a:t>Judged the material to be:</a:t>
            </a:r>
          </a:p>
          <a:p>
            <a:pPr lvl="1"/>
            <a:r>
              <a:rPr lang="en-US" dirty="0" smtClean="0"/>
              <a:t>Historically accurate</a:t>
            </a:r>
          </a:p>
          <a:p>
            <a:pPr lvl="1"/>
            <a:r>
              <a:rPr lang="en-US" dirty="0" smtClean="0"/>
              <a:t>Partly the imaginations of their authors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Contributors</a:t>
            </a:r>
            <a:endParaRPr lang="en-US" dirty="0"/>
          </a:p>
        </p:txBody>
      </p:sp>
      <p:sp>
        <p:nvSpPr>
          <p:cNvPr id="3" name="Content Placeholder 2"/>
          <p:cNvSpPr>
            <a:spLocks noGrp="1"/>
          </p:cNvSpPr>
          <p:nvPr>
            <p:ph idx="1"/>
          </p:nvPr>
        </p:nvSpPr>
        <p:spPr/>
        <p:txBody>
          <a:bodyPr>
            <a:normAutofit fontScale="92500"/>
          </a:bodyPr>
          <a:lstStyle/>
          <a:p>
            <a:pPr>
              <a:lnSpc>
                <a:spcPct val="110000"/>
              </a:lnSpc>
              <a:spcBef>
                <a:spcPts val="600"/>
              </a:spcBef>
            </a:pPr>
            <a:r>
              <a:rPr lang="en-US" dirty="0" smtClean="0"/>
              <a:t>First quest</a:t>
            </a:r>
          </a:p>
          <a:p>
            <a:pPr lvl="1">
              <a:lnSpc>
                <a:spcPct val="110000"/>
              </a:lnSpc>
              <a:spcBef>
                <a:spcPts val="600"/>
              </a:spcBef>
            </a:pPr>
            <a:r>
              <a:rPr lang="en-US" dirty="0" smtClean="0"/>
              <a:t>Hermann Samuel </a:t>
            </a:r>
            <a:r>
              <a:rPr lang="en-US" dirty="0" err="1" smtClean="0"/>
              <a:t>Reimarus</a:t>
            </a:r>
            <a:r>
              <a:rPr lang="en-US" dirty="0" smtClean="0"/>
              <a:t> (1778), David Friedrich Strauss (1835) and Martin </a:t>
            </a:r>
            <a:r>
              <a:rPr lang="en-US" dirty="0" err="1" smtClean="0"/>
              <a:t>Kahler</a:t>
            </a:r>
            <a:r>
              <a:rPr lang="en-US" dirty="0" smtClean="0"/>
              <a:t> (1896) to Albert Schweitzer (1906)</a:t>
            </a:r>
          </a:p>
          <a:p>
            <a:pPr>
              <a:lnSpc>
                <a:spcPct val="110000"/>
              </a:lnSpc>
              <a:spcBef>
                <a:spcPts val="600"/>
              </a:spcBef>
            </a:pPr>
            <a:r>
              <a:rPr lang="en-US" dirty="0" smtClean="0"/>
              <a:t>Second quest</a:t>
            </a:r>
          </a:p>
          <a:p>
            <a:pPr lvl="1">
              <a:lnSpc>
                <a:spcPct val="110000"/>
              </a:lnSpc>
              <a:spcBef>
                <a:spcPts val="600"/>
              </a:spcBef>
            </a:pPr>
            <a:r>
              <a:rPr lang="en-US" dirty="0" smtClean="0"/>
              <a:t>Ernst </a:t>
            </a:r>
            <a:r>
              <a:rPr lang="en-US" dirty="0" err="1" smtClean="0"/>
              <a:t>Kasemann</a:t>
            </a:r>
            <a:r>
              <a:rPr lang="en-US" dirty="0" smtClean="0"/>
              <a:t> (1953) to </a:t>
            </a:r>
            <a:r>
              <a:rPr lang="en-US" dirty="0" err="1" smtClean="0"/>
              <a:t>Gunther</a:t>
            </a:r>
            <a:r>
              <a:rPr lang="en-US" dirty="0" smtClean="0"/>
              <a:t> </a:t>
            </a:r>
            <a:r>
              <a:rPr lang="en-US" dirty="0" err="1" smtClean="0"/>
              <a:t>Bornkar</a:t>
            </a:r>
            <a:r>
              <a:rPr lang="en-US" dirty="0" smtClean="0"/>
              <a:t> (1974)</a:t>
            </a:r>
          </a:p>
          <a:p>
            <a:pPr>
              <a:lnSpc>
                <a:spcPct val="110000"/>
              </a:lnSpc>
              <a:spcBef>
                <a:spcPts val="600"/>
              </a:spcBef>
            </a:pPr>
            <a:r>
              <a:rPr lang="en-US" dirty="0" smtClean="0"/>
              <a:t>Third quest</a:t>
            </a:r>
          </a:p>
          <a:p>
            <a:pPr lvl="1">
              <a:lnSpc>
                <a:spcPct val="110000"/>
              </a:lnSpc>
              <a:spcBef>
                <a:spcPts val="600"/>
              </a:spcBef>
            </a:pPr>
            <a:r>
              <a:rPr lang="en-US" dirty="0" smtClean="0"/>
              <a:t>Robert Funk and the Jesus Seminar (1985) to the present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Beginning the Quest</a:t>
            </a:r>
            <a:endParaRPr lang="en-US" dirty="0"/>
          </a:p>
        </p:txBody>
      </p:sp>
      <p:sp>
        <p:nvSpPr>
          <p:cNvPr id="3" name="Content Placeholder 2"/>
          <p:cNvSpPr>
            <a:spLocks noGrp="1"/>
          </p:cNvSpPr>
          <p:nvPr>
            <p:ph idx="1"/>
          </p:nvPr>
        </p:nvSpPr>
        <p:spPr/>
        <p:txBody>
          <a:bodyPr>
            <a:normAutofit/>
          </a:bodyPr>
          <a:lstStyle/>
          <a:p>
            <a:r>
              <a:rPr lang="en-US" sz="3000" dirty="0" smtClean="0"/>
              <a:t>The First Quest for the historical Jesus began in the late 1700s and ended in the early 1900s</a:t>
            </a:r>
          </a:p>
          <a:p>
            <a:pPr lvl="1"/>
            <a:r>
              <a:rPr lang="en-US" dirty="0" smtClean="0"/>
              <a:t>Came about as a result of the rationalism of the </a:t>
            </a:r>
            <a:r>
              <a:rPr lang="en-US" dirty="0" err="1" smtClean="0"/>
              <a:t>Englightenment</a:t>
            </a:r>
            <a:r>
              <a:rPr lang="en-US" dirty="0" smtClean="0"/>
              <a:t> and the liberation of the Bible from the church</a:t>
            </a:r>
          </a:p>
          <a:p>
            <a:pPr lvl="1"/>
            <a:r>
              <a:rPr lang="en-US" dirty="0" smtClean="0"/>
              <a:t>The quest can be regarded as beginning in 1778 when </a:t>
            </a:r>
            <a:r>
              <a:rPr lang="en-US" dirty="0" err="1" smtClean="0"/>
              <a:t>Gotthold</a:t>
            </a:r>
            <a:r>
              <a:rPr lang="en-US" dirty="0" smtClean="0"/>
              <a:t> Lessing published a text written by Hermann Samuel </a:t>
            </a:r>
            <a:r>
              <a:rPr lang="en-US" dirty="0" err="1" smtClean="0"/>
              <a:t>Reimarus</a:t>
            </a:r>
            <a:r>
              <a:rPr lang="en-US" dirty="0" smtClean="0"/>
              <a:t>, a German professor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Reimarus</a:t>
            </a:r>
            <a:r>
              <a:rPr lang="en-US" dirty="0" smtClean="0"/>
              <a:t>’ Arguments</a:t>
            </a:r>
            <a:endParaRPr lang="en-US" dirty="0"/>
          </a:p>
        </p:txBody>
      </p:sp>
      <p:sp>
        <p:nvSpPr>
          <p:cNvPr id="3" name="Content Placeholder 2"/>
          <p:cNvSpPr>
            <a:spLocks noGrp="1"/>
          </p:cNvSpPr>
          <p:nvPr>
            <p:ph idx="1"/>
          </p:nvPr>
        </p:nvSpPr>
        <p:spPr/>
        <p:txBody>
          <a:bodyPr>
            <a:normAutofit fontScale="55000" lnSpcReduction="20000"/>
          </a:bodyPr>
          <a:lstStyle/>
          <a:p>
            <a:pPr>
              <a:lnSpc>
                <a:spcPct val="120000"/>
              </a:lnSpc>
              <a:spcBef>
                <a:spcPts val="600"/>
              </a:spcBef>
            </a:pPr>
            <a:r>
              <a:rPr lang="en-US" sz="3400" dirty="0" smtClean="0"/>
              <a:t>There was a difference between the real Jesus and the portrait of him we find in the Gospels</a:t>
            </a:r>
          </a:p>
          <a:p>
            <a:pPr lvl="1">
              <a:lnSpc>
                <a:spcPct val="120000"/>
              </a:lnSpc>
              <a:spcBef>
                <a:spcPts val="600"/>
              </a:spcBef>
            </a:pPr>
            <a:r>
              <a:rPr lang="en-US" sz="3800" dirty="0" smtClean="0"/>
              <a:t>This difference existed because the disciples wrote their own views about Jesus</a:t>
            </a:r>
          </a:p>
          <a:p>
            <a:pPr lvl="1">
              <a:lnSpc>
                <a:spcPct val="120000"/>
              </a:lnSpc>
              <a:spcBef>
                <a:spcPts val="600"/>
              </a:spcBef>
            </a:pPr>
            <a:r>
              <a:rPr lang="en-US" sz="3800" dirty="0" smtClean="0"/>
              <a:t>Disciples felt that Jesus reaffirmed Judaism and had no intention of starting a new religion or doing away with the Law</a:t>
            </a:r>
          </a:p>
          <a:p>
            <a:pPr lvl="1">
              <a:lnSpc>
                <a:spcPct val="120000"/>
              </a:lnSpc>
              <a:spcBef>
                <a:spcPts val="600"/>
              </a:spcBef>
            </a:pPr>
            <a:r>
              <a:rPr lang="en-US" sz="3800" dirty="0" err="1" smtClean="0"/>
              <a:t>Reimarus</a:t>
            </a:r>
            <a:r>
              <a:rPr lang="en-US" sz="3800" dirty="0" smtClean="0"/>
              <a:t> argued that Jesus thought of himself as a political messiah</a:t>
            </a:r>
          </a:p>
          <a:p>
            <a:pPr lvl="1">
              <a:lnSpc>
                <a:spcPct val="120000"/>
              </a:lnSpc>
              <a:spcBef>
                <a:spcPts val="600"/>
              </a:spcBef>
            </a:pPr>
            <a:r>
              <a:rPr lang="en-US" sz="3800" dirty="0" smtClean="0"/>
              <a:t>After his death the disciples created a scheme to preserve Jesus' movement by stealing his body and proclaiming his resurrection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David Friedrich Strauss </a:t>
            </a:r>
            <a:r>
              <a:rPr lang="en-US" sz="2400" dirty="0" smtClean="0"/>
              <a:t>(1808-1874)</a:t>
            </a:r>
            <a:endParaRPr lang="en-US" dirty="0"/>
          </a:p>
        </p:txBody>
      </p:sp>
      <p:sp>
        <p:nvSpPr>
          <p:cNvPr id="3" name="Content Placeholder 2"/>
          <p:cNvSpPr>
            <a:spLocks noGrp="1"/>
          </p:cNvSpPr>
          <p:nvPr>
            <p:ph idx="1"/>
          </p:nvPr>
        </p:nvSpPr>
        <p:spPr/>
        <p:txBody>
          <a:bodyPr>
            <a:normAutofit fontScale="85000" lnSpcReduction="10000"/>
          </a:bodyPr>
          <a:lstStyle/>
          <a:p>
            <a:pPr>
              <a:lnSpc>
                <a:spcPct val="110000"/>
              </a:lnSpc>
            </a:pPr>
            <a:r>
              <a:rPr lang="en-US" i="1" dirty="0" smtClean="0"/>
              <a:t>The Life of Jesus Critically Examined </a:t>
            </a:r>
            <a:r>
              <a:rPr lang="en-US" dirty="0" smtClean="0"/>
              <a:t>(1835)</a:t>
            </a:r>
          </a:p>
          <a:p>
            <a:pPr>
              <a:lnSpc>
                <a:spcPct val="110000"/>
              </a:lnSpc>
            </a:pPr>
            <a:r>
              <a:rPr lang="en-US" dirty="0" smtClean="0"/>
              <a:t>First-</a:t>
            </a:r>
            <a:r>
              <a:rPr lang="en-US" dirty="0" err="1" smtClean="0"/>
              <a:t>questers</a:t>
            </a:r>
            <a:r>
              <a:rPr lang="en-US" dirty="0" smtClean="0"/>
              <a:t> believed that Gospel evangelists reported life of Jesus primarily through the eyes of faith</a:t>
            </a:r>
          </a:p>
          <a:p>
            <a:pPr lvl="1">
              <a:lnSpc>
                <a:spcPct val="110000"/>
              </a:lnSpc>
            </a:pPr>
            <a:r>
              <a:rPr lang="en-US" dirty="0" smtClean="0"/>
              <a:t>a lens considered too biased to offer an objective historical report</a:t>
            </a:r>
          </a:p>
          <a:p>
            <a:pPr lvl="1">
              <a:lnSpc>
                <a:spcPct val="110000"/>
              </a:lnSpc>
            </a:pPr>
            <a:r>
              <a:rPr lang="en-US" dirty="0" smtClean="0"/>
              <a:t>Strauss and the first-</a:t>
            </a:r>
            <a:r>
              <a:rPr lang="en-US" dirty="0" err="1" smtClean="0"/>
              <a:t>questers</a:t>
            </a:r>
            <a:r>
              <a:rPr lang="en-US" dirty="0" smtClean="0"/>
              <a:t> believed the evangelists wrote about the "Christ of faith," not the historical Jesus so many scholars hoped to uncover</a:t>
            </a:r>
          </a:p>
          <a:p>
            <a:pPr>
              <a:lnSpc>
                <a:spcPct val="110000"/>
              </a:lnSpc>
            </a:pPr>
            <a:r>
              <a:rPr lang="en-US" dirty="0" smtClean="0"/>
              <a:t>A lasting legacy of the first quest was the idea that the “real” Jesus of Nazareth was something other than “the Christ of faith” found in the New Testament Gospels.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 of the First Quest</a:t>
            </a:r>
            <a:endParaRPr lang="en-US" dirty="0"/>
          </a:p>
        </p:txBody>
      </p:sp>
      <p:sp>
        <p:nvSpPr>
          <p:cNvPr id="3" name="Content Placeholder 2"/>
          <p:cNvSpPr>
            <a:spLocks noGrp="1"/>
          </p:cNvSpPr>
          <p:nvPr>
            <p:ph idx="1"/>
          </p:nvPr>
        </p:nvSpPr>
        <p:spPr/>
        <p:txBody>
          <a:bodyPr>
            <a:normAutofit/>
          </a:bodyPr>
          <a:lstStyle/>
          <a:p>
            <a:pPr marL="0" lvl="1" indent="0" algn="ctr">
              <a:buNone/>
            </a:pPr>
            <a:r>
              <a:rPr lang="en-US" sz="3200" dirty="0" smtClean="0">
                <a:solidFill>
                  <a:schemeClr val="tx1"/>
                </a:solidFill>
              </a:rPr>
              <a:t>Martin </a:t>
            </a:r>
            <a:r>
              <a:rPr lang="en-US" sz="3200" dirty="0" err="1" smtClean="0">
                <a:solidFill>
                  <a:schemeClr val="tx1"/>
                </a:solidFill>
              </a:rPr>
              <a:t>Kahler</a:t>
            </a:r>
            <a:r>
              <a:rPr lang="en-US" sz="3200" dirty="0" smtClean="0">
                <a:solidFill>
                  <a:schemeClr val="tx1"/>
                </a:solidFill>
              </a:rPr>
              <a:t> (1835-1912), </a:t>
            </a:r>
            <a:r>
              <a:rPr lang="en-US" sz="3200" i="1" dirty="0" smtClean="0">
                <a:solidFill>
                  <a:schemeClr val="tx1"/>
                </a:solidFill>
              </a:rPr>
              <a:t>The So-Called Historical Jesus and the Historic Biblical Christ </a:t>
            </a:r>
            <a:r>
              <a:rPr lang="en-US" sz="3200" dirty="0" smtClean="0">
                <a:solidFill>
                  <a:schemeClr val="tx1"/>
                </a:solidFill>
              </a:rPr>
              <a:t>(1896), and Albert Schweitzer (1875-1965), </a:t>
            </a:r>
            <a:r>
              <a:rPr lang="en-US" sz="3200" i="1" dirty="0" smtClean="0">
                <a:solidFill>
                  <a:schemeClr val="tx1"/>
                </a:solidFill>
              </a:rPr>
              <a:t>The Quest of the Historical Jesus: A Critical Study of Its Progress from </a:t>
            </a:r>
            <a:r>
              <a:rPr lang="en-US" sz="3200" i="1" dirty="0" err="1" smtClean="0">
                <a:solidFill>
                  <a:schemeClr val="tx1"/>
                </a:solidFill>
              </a:rPr>
              <a:t>Reimarus</a:t>
            </a:r>
            <a:r>
              <a:rPr lang="en-US" sz="3200" i="1" dirty="0" smtClean="0">
                <a:solidFill>
                  <a:schemeClr val="tx1"/>
                </a:solidFill>
              </a:rPr>
              <a:t> to </a:t>
            </a:r>
            <a:r>
              <a:rPr lang="en-US" sz="3200" i="1" dirty="0" err="1" smtClean="0">
                <a:solidFill>
                  <a:schemeClr val="tx1"/>
                </a:solidFill>
              </a:rPr>
              <a:t>Wrede</a:t>
            </a:r>
            <a:r>
              <a:rPr lang="en-US" sz="3200" i="1" dirty="0" smtClean="0">
                <a:solidFill>
                  <a:schemeClr val="tx1"/>
                </a:solidFill>
              </a:rPr>
              <a:t> </a:t>
            </a:r>
            <a:r>
              <a:rPr lang="en-US" sz="3200" dirty="0" smtClean="0">
                <a:solidFill>
                  <a:schemeClr val="tx1"/>
                </a:solidFill>
              </a:rPr>
              <a:t>(1906) are </a:t>
            </a:r>
          </a:p>
          <a:p>
            <a:pPr marL="0" lvl="1" indent="0" algn="ctr">
              <a:buNone/>
            </a:pPr>
            <a:r>
              <a:rPr lang="en-US" sz="3200" dirty="0" smtClean="0">
                <a:solidFill>
                  <a:schemeClr val="tx1"/>
                </a:solidFill>
              </a:rPr>
              <a:t>often credited with putting an end to the first quest for the historical Jesus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Martin </a:t>
            </a:r>
            <a:r>
              <a:rPr lang="en-US" dirty="0" err="1" smtClean="0"/>
              <a:t>Kahler</a:t>
            </a:r>
            <a:r>
              <a:rPr lang="en-US" dirty="0" smtClean="0"/>
              <a:t> </a:t>
            </a:r>
            <a:r>
              <a:rPr lang="en-US" sz="2800" dirty="0" smtClean="0"/>
              <a:t>(1835-1912)</a:t>
            </a:r>
            <a:endParaRPr lang="en-US" dirty="0"/>
          </a:p>
        </p:txBody>
      </p:sp>
      <p:sp>
        <p:nvSpPr>
          <p:cNvPr id="3" name="Content Placeholder 2"/>
          <p:cNvSpPr>
            <a:spLocks noGrp="1"/>
          </p:cNvSpPr>
          <p:nvPr>
            <p:ph idx="1"/>
          </p:nvPr>
        </p:nvSpPr>
        <p:spPr/>
        <p:txBody>
          <a:bodyPr/>
          <a:lstStyle/>
          <a:p>
            <a:pPr>
              <a:spcBef>
                <a:spcPts val="1200"/>
              </a:spcBef>
            </a:pPr>
            <a:r>
              <a:rPr lang="en-US" dirty="0" smtClean="0"/>
              <a:t>Convinced many scholars that it is not only impossible but also undesirable to separate the Jesus of history from the Christ of faith</a:t>
            </a:r>
          </a:p>
          <a:p>
            <a:pPr>
              <a:spcBef>
                <a:spcPts val="1200"/>
              </a:spcBef>
            </a:pPr>
            <a:r>
              <a:rPr lang="en-US" dirty="0" smtClean="0"/>
              <a:t>Argued that the Christ of faith, in  fact, shaped  the history of Christianity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Albert Schweitzer</a:t>
            </a:r>
            <a:endParaRPr lang="en-US" dirty="0"/>
          </a:p>
        </p:txBody>
      </p:sp>
      <p:sp>
        <p:nvSpPr>
          <p:cNvPr id="3" name="Content Placeholder 2"/>
          <p:cNvSpPr>
            <a:spLocks noGrp="1"/>
          </p:cNvSpPr>
          <p:nvPr>
            <p:ph idx="1"/>
          </p:nvPr>
        </p:nvSpPr>
        <p:spPr/>
        <p:txBody>
          <a:bodyPr/>
          <a:lstStyle/>
          <a:p>
            <a:r>
              <a:rPr lang="en-US" dirty="0" smtClean="0"/>
              <a:t>Critical of the many "life of Jesus" studies, argued they insufficiently accounted for major aspects Jesus' life, principally Jesus’ imminent eschatological hopes and expectations</a:t>
            </a:r>
          </a:p>
          <a:p>
            <a:r>
              <a:rPr lang="en-US" dirty="0" smtClean="0"/>
              <a:t>A historical Jesus could never be accurately described</a:t>
            </a:r>
          </a:p>
          <a:p>
            <a:r>
              <a:rPr lang="en-US" dirty="0" smtClean="0"/>
              <a:t>“The historical Jesus will be to our time a stranger and an enigma.” (Schweitzer, 399)</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905000"/>
            <a:ext cx="8229600" cy="3785652"/>
          </a:xfrm>
          <a:prstGeom prst="rect">
            <a:avLst/>
          </a:prstGeom>
        </p:spPr>
        <p:txBody>
          <a:bodyPr wrap="square">
            <a:spAutoFit/>
          </a:bodyPr>
          <a:lstStyle/>
          <a:p>
            <a:pPr algn="ctr"/>
            <a:r>
              <a:rPr lang="en-US" sz="4000" dirty="0" smtClean="0"/>
              <a:t>Any new quest for the historical Jesus would have to wait for the next generation of scholars to defy Schweitzer’s skepticism about researching "history" with the Gospels</a:t>
            </a:r>
            <a:endParaRPr lang="en-US" sz="4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The Gospels</a:t>
            </a:r>
            <a:endParaRPr lang="en-US" dirty="0"/>
          </a:p>
        </p:txBody>
      </p:sp>
      <p:sp>
        <p:nvSpPr>
          <p:cNvPr id="3" name="Content Placeholder 2"/>
          <p:cNvSpPr>
            <a:spLocks noGrp="1"/>
          </p:cNvSpPr>
          <p:nvPr>
            <p:ph idx="1"/>
          </p:nvPr>
        </p:nvSpPr>
        <p:spPr/>
        <p:txBody>
          <a:bodyPr/>
          <a:lstStyle/>
          <a:p>
            <a:r>
              <a:rPr lang="en-US" sz="3000" dirty="0" smtClean="0"/>
              <a:t>Main source for reconstructing the life and person of Jesus</a:t>
            </a:r>
          </a:p>
          <a:p>
            <a:r>
              <a:rPr lang="en-US" sz="3000" dirty="0" smtClean="0"/>
              <a:t>Three Quests to understand Jesus in his historical context</a:t>
            </a:r>
          </a:p>
          <a:p>
            <a:pPr lvl="1"/>
            <a:r>
              <a:rPr lang="en-US" dirty="0" smtClean="0"/>
              <a:t>Profile of the historical Jesus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Connections between the First and Second quests</a:t>
            </a:r>
            <a:endParaRPr lang="en-US" dirty="0"/>
          </a:p>
        </p:txBody>
      </p:sp>
      <p:sp>
        <p:nvSpPr>
          <p:cNvPr id="3" name="Content Placeholder 2"/>
          <p:cNvSpPr>
            <a:spLocks noGrp="1"/>
          </p:cNvSpPr>
          <p:nvPr>
            <p:ph idx="1"/>
          </p:nvPr>
        </p:nvSpPr>
        <p:spPr>
          <a:xfrm>
            <a:off x="457200" y="2590800"/>
            <a:ext cx="8229600" cy="3983736"/>
          </a:xfrm>
        </p:spPr>
        <p:txBody>
          <a:bodyPr/>
          <a:lstStyle/>
          <a:p>
            <a:r>
              <a:rPr lang="en-US" sz="3000" dirty="0" smtClean="0"/>
              <a:t>Tension  between  the Jesus  of history and the Christ of faith</a:t>
            </a:r>
          </a:p>
          <a:p>
            <a:r>
              <a:rPr lang="en-US" sz="3000" dirty="0" smtClean="0"/>
              <a:t>Skepticism about Jesus' miracles</a:t>
            </a:r>
          </a:p>
          <a:p>
            <a:r>
              <a:rPr lang="en-US" sz="3000" dirty="0" smtClean="0"/>
              <a:t>Reluctance to explore Jesus' Jewish identity</a:t>
            </a:r>
          </a:p>
          <a:p>
            <a:r>
              <a:rPr lang="en-US" sz="3000" dirty="0" smtClean="0"/>
              <a:t>Caution  about Jesus' imminent eschatology</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Second Quest</a:t>
            </a:r>
            <a:endParaRPr lang="en-US" dirty="0"/>
          </a:p>
        </p:txBody>
      </p:sp>
      <p:sp>
        <p:nvSpPr>
          <p:cNvPr id="3" name="Content Placeholder 2"/>
          <p:cNvSpPr>
            <a:spLocks noGrp="1"/>
          </p:cNvSpPr>
          <p:nvPr>
            <p:ph idx="1"/>
          </p:nvPr>
        </p:nvSpPr>
        <p:spPr/>
        <p:txBody>
          <a:bodyPr>
            <a:normAutofit fontScale="55000" lnSpcReduction="20000"/>
          </a:bodyPr>
          <a:lstStyle/>
          <a:p>
            <a:pPr>
              <a:lnSpc>
                <a:spcPct val="120000"/>
              </a:lnSpc>
            </a:pPr>
            <a:r>
              <a:rPr lang="en-US" sz="3500" dirty="0" smtClean="0"/>
              <a:t>Martin </a:t>
            </a:r>
            <a:r>
              <a:rPr lang="en-US" sz="3500" dirty="0" err="1" smtClean="0"/>
              <a:t>Dibelius</a:t>
            </a:r>
            <a:r>
              <a:rPr lang="en-US" sz="3500" dirty="0" smtClean="0"/>
              <a:t> (1883-1947), </a:t>
            </a:r>
            <a:r>
              <a:rPr lang="en-US" sz="3500" i="1" dirty="0" smtClean="0"/>
              <a:t>From Tradition to the Gospel </a:t>
            </a:r>
            <a:r>
              <a:rPr lang="en-US" sz="3500" dirty="0" smtClean="0"/>
              <a:t>(1919), and Rudolf </a:t>
            </a:r>
            <a:r>
              <a:rPr lang="en-US" sz="3500" dirty="0" err="1" smtClean="0"/>
              <a:t>Bultmann</a:t>
            </a:r>
            <a:r>
              <a:rPr lang="en-US" sz="3500" dirty="0" smtClean="0"/>
              <a:t> (1884-1976), </a:t>
            </a:r>
            <a:r>
              <a:rPr lang="en-US" sz="3500" i="1" dirty="0" smtClean="0"/>
              <a:t>The of the Synoptic Tradition </a:t>
            </a:r>
            <a:r>
              <a:rPr lang="en-US" sz="3500" dirty="0" smtClean="0"/>
              <a:t>(1921)</a:t>
            </a:r>
          </a:p>
          <a:p>
            <a:pPr lvl="1">
              <a:lnSpc>
                <a:spcPct val="120000"/>
              </a:lnSpc>
            </a:pPr>
            <a:r>
              <a:rPr lang="en-US" sz="3300" dirty="0" smtClean="0"/>
              <a:t>Pioneered a method of biblical interpretation called form </a:t>
            </a:r>
            <a:r>
              <a:rPr lang="en-US" sz="3300" i="1" dirty="0" smtClean="0"/>
              <a:t>criticism</a:t>
            </a:r>
            <a:endParaRPr lang="en-US" sz="3300" dirty="0" smtClean="0"/>
          </a:p>
          <a:p>
            <a:pPr lvl="2">
              <a:lnSpc>
                <a:spcPct val="120000"/>
              </a:lnSpc>
            </a:pPr>
            <a:r>
              <a:rPr lang="en-US" sz="2900" dirty="0" smtClean="0"/>
              <a:t>Form critics study how and where why literary forms or genres developed and circulated in the oral traditions that predate the written Gospels</a:t>
            </a:r>
          </a:p>
          <a:p>
            <a:pPr lvl="1">
              <a:lnSpc>
                <a:spcPct val="120000"/>
              </a:lnSpc>
            </a:pPr>
            <a:r>
              <a:rPr lang="en-US" sz="3300" dirty="0" smtClean="0"/>
              <a:t>The form-critical work of </a:t>
            </a:r>
            <a:r>
              <a:rPr lang="en-US" sz="3300" dirty="0" err="1" smtClean="0"/>
              <a:t>Dibelius</a:t>
            </a:r>
            <a:r>
              <a:rPr lang="en-US" sz="3300" dirty="0" smtClean="0"/>
              <a:t> and </a:t>
            </a:r>
            <a:r>
              <a:rPr lang="en-US" sz="3300" dirty="0" err="1" smtClean="0"/>
              <a:t>Bultmann</a:t>
            </a:r>
            <a:r>
              <a:rPr lang="en-US" sz="3300" dirty="0" smtClean="0"/>
              <a:t> hardened the conviction that the faith and beliefs of the evangelists the early Church so permeated the Gospels that the Jesus history was irretrievable from the Christ of faith</a:t>
            </a:r>
          </a:p>
          <a:p>
            <a:pPr lvl="1">
              <a:lnSpc>
                <a:spcPct val="120000"/>
              </a:lnSpc>
            </a:pPr>
            <a:r>
              <a:rPr lang="en-US" sz="3300" dirty="0" smtClean="0"/>
              <a:t>These scholars agree with the first-</a:t>
            </a:r>
            <a:r>
              <a:rPr lang="en-US" sz="3300" dirty="0" err="1" smtClean="0"/>
              <a:t>questers</a:t>
            </a:r>
            <a:r>
              <a:rPr lang="en-US" sz="3300" dirty="0" smtClean="0"/>
              <a:t> that the Gospels were largely the </a:t>
            </a:r>
            <a:r>
              <a:rPr lang="en-US" sz="3300" i="1" dirty="0" smtClean="0"/>
              <a:t>kerygma</a:t>
            </a:r>
            <a:r>
              <a:rPr lang="en-US" sz="3300" dirty="0" smtClean="0"/>
              <a:t> (proclamations of faith) of the early Church</a:t>
            </a:r>
          </a:p>
          <a:p>
            <a:pPr lvl="1">
              <a:lnSpc>
                <a:spcPct val="120000"/>
              </a:lnSpc>
            </a:pPr>
            <a:r>
              <a:rPr lang="en-US" sz="3300" dirty="0" smtClean="0"/>
              <a:t>Much of the skepticism of disentangling the Jesus of history from the Christ of faith, the hallmark of the first quest, looked as if it would continue in the second quest for the historical Jesus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Ernst </a:t>
            </a:r>
            <a:r>
              <a:rPr lang="en-US" dirty="0" err="1" smtClean="0"/>
              <a:t>Käsemann</a:t>
            </a:r>
            <a:endParaRPr lang="en-US" dirty="0"/>
          </a:p>
        </p:txBody>
      </p:sp>
      <p:sp>
        <p:nvSpPr>
          <p:cNvPr id="3" name="Content Placeholder 2"/>
          <p:cNvSpPr>
            <a:spLocks noGrp="1"/>
          </p:cNvSpPr>
          <p:nvPr>
            <p:ph idx="1"/>
          </p:nvPr>
        </p:nvSpPr>
        <p:spPr/>
        <p:txBody>
          <a:bodyPr>
            <a:normAutofit fontScale="85000" lnSpcReduction="20000"/>
          </a:bodyPr>
          <a:lstStyle/>
          <a:p>
            <a:pPr>
              <a:lnSpc>
                <a:spcPct val="110000"/>
              </a:lnSpc>
            </a:pPr>
            <a:r>
              <a:rPr lang="en-US" dirty="0" smtClean="0"/>
              <a:t>A doctoral student of </a:t>
            </a:r>
            <a:r>
              <a:rPr lang="en-US" dirty="0" err="1" smtClean="0"/>
              <a:t>Bultmann</a:t>
            </a:r>
            <a:endParaRPr lang="en-US" dirty="0" smtClean="0"/>
          </a:p>
          <a:p>
            <a:pPr>
              <a:lnSpc>
                <a:spcPct val="110000"/>
              </a:lnSpc>
            </a:pPr>
            <a:r>
              <a:rPr lang="en-US" dirty="0" smtClean="0"/>
              <a:t>Lecture in 1953, "The Problem of the Historical Jesus.”</a:t>
            </a:r>
          </a:p>
          <a:p>
            <a:pPr>
              <a:lnSpc>
                <a:spcPct val="110000"/>
              </a:lnSpc>
            </a:pPr>
            <a:r>
              <a:rPr lang="en-US" dirty="0" smtClean="0"/>
              <a:t>Far less skeptical than his mentor that the Jesus of history could be found in the Gospels</a:t>
            </a:r>
          </a:p>
          <a:p>
            <a:pPr lvl="1">
              <a:lnSpc>
                <a:spcPct val="110000"/>
              </a:lnSpc>
            </a:pPr>
            <a:r>
              <a:rPr lang="en-US" dirty="0" smtClean="0"/>
              <a:t>Methodology</a:t>
            </a:r>
          </a:p>
          <a:p>
            <a:pPr lvl="2">
              <a:lnSpc>
                <a:spcPct val="110000"/>
              </a:lnSpc>
            </a:pPr>
            <a:r>
              <a:rPr lang="en-US" dirty="0" smtClean="0"/>
              <a:t>New twentieth-century archeological discoveries (such as the Dead Sea Scrolls and the Nag </a:t>
            </a:r>
            <a:r>
              <a:rPr lang="en-US" dirty="0" err="1" smtClean="0"/>
              <a:t>Hammadi</a:t>
            </a:r>
            <a:r>
              <a:rPr lang="en-US" dirty="0" smtClean="0"/>
              <a:t> Library, two sets of ancient writings discovered in the 1940s)</a:t>
            </a:r>
          </a:p>
          <a:p>
            <a:pPr lvl="2">
              <a:lnSpc>
                <a:spcPct val="110000"/>
              </a:lnSpc>
            </a:pPr>
            <a:r>
              <a:rPr lang="en-US" dirty="0" smtClean="0"/>
              <a:t>Refined historical-critical methods for biblical interpretation (such as redaction criticism)</a:t>
            </a:r>
          </a:p>
          <a:p>
            <a:pPr lvl="1">
              <a:lnSpc>
                <a:spcPct val="110000"/>
              </a:lnSpc>
            </a:pPr>
            <a:r>
              <a:rPr lang="en-US" dirty="0" smtClean="0"/>
              <a:t>Scholars of the second quest were able to better differentiate the evangelists' editorial opinions from earlier, more reliable pieces of information about Jesus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Gunther Bornkamm </a:t>
            </a:r>
            <a:r>
              <a:rPr lang="en-US" sz="2700" dirty="0" smtClean="0"/>
              <a:t>(1905-1990) </a:t>
            </a:r>
            <a:r>
              <a:rPr lang="en-US" dirty="0" smtClean="0"/>
              <a:t>and Norman Perrin </a:t>
            </a:r>
            <a:r>
              <a:rPr lang="en-US" sz="2700" dirty="0" smtClean="0"/>
              <a:t>(1920-1976)</a:t>
            </a:r>
            <a:endParaRPr lang="en-US" dirty="0"/>
          </a:p>
        </p:txBody>
      </p:sp>
      <p:sp>
        <p:nvSpPr>
          <p:cNvPr id="3" name="Content Placeholder 2"/>
          <p:cNvSpPr>
            <a:spLocks noGrp="1"/>
          </p:cNvSpPr>
          <p:nvPr>
            <p:ph idx="1"/>
          </p:nvPr>
        </p:nvSpPr>
        <p:spPr/>
        <p:txBody>
          <a:bodyPr>
            <a:normAutofit fontScale="62500" lnSpcReduction="20000"/>
          </a:bodyPr>
          <a:lstStyle/>
          <a:p>
            <a:pPr>
              <a:lnSpc>
                <a:spcPct val="120000"/>
              </a:lnSpc>
            </a:pPr>
            <a:r>
              <a:rPr lang="en-US" dirty="0" smtClean="0"/>
              <a:t>Works of Bornkamm, </a:t>
            </a:r>
            <a:r>
              <a:rPr lang="en-US" i="1" dirty="0" smtClean="0"/>
              <a:t>Jesus of Nazareth </a:t>
            </a:r>
            <a:r>
              <a:rPr lang="en-US" dirty="0" smtClean="0"/>
              <a:t>(1956), and Perrin, </a:t>
            </a:r>
            <a:r>
              <a:rPr lang="en-US" i="1" dirty="0" smtClean="0"/>
              <a:t>Rediscovering the Teachings of Jesus </a:t>
            </a:r>
            <a:r>
              <a:rPr lang="en-US" dirty="0" smtClean="0"/>
              <a:t>(1967)</a:t>
            </a:r>
          </a:p>
          <a:p>
            <a:pPr lvl="1">
              <a:lnSpc>
                <a:spcPct val="120000"/>
              </a:lnSpc>
            </a:pPr>
            <a:r>
              <a:rPr lang="en-US" sz="2800" dirty="0" smtClean="0"/>
              <a:t>Often cited as defining the parameters of second-</a:t>
            </a:r>
            <a:r>
              <a:rPr lang="en-US" sz="2800" dirty="0" err="1" smtClean="0"/>
              <a:t>questers</a:t>
            </a:r>
            <a:endParaRPr lang="en-US" sz="2800" dirty="0" smtClean="0"/>
          </a:p>
          <a:p>
            <a:pPr lvl="1">
              <a:lnSpc>
                <a:spcPct val="120000"/>
              </a:lnSpc>
            </a:pPr>
            <a:r>
              <a:rPr lang="en-US" sz="2800" dirty="0" smtClean="0"/>
              <a:t>Characteristic of the second quest was its emphasis on Jesus‘</a:t>
            </a:r>
            <a:br>
              <a:rPr lang="en-US" sz="2800" dirty="0" smtClean="0"/>
            </a:br>
            <a:r>
              <a:rPr lang="en-US" sz="2800" dirty="0" smtClean="0"/>
              <a:t>teachings and sayings over his deeds</a:t>
            </a:r>
          </a:p>
          <a:p>
            <a:pPr lvl="1">
              <a:lnSpc>
                <a:spcPct val="120000"/>
              </a:lnSpc>
            </a:pPr>
            <a:r>
              <a:rPr lang="en-US" sz="2800" dirty="0" smtClean="0"/>
              <a:t>Bornkamm and Perrin now spoke of a credible historical core, the "authentic sayings" of Jesus, recorded in the Gospels</a:t>
            </a:r>
          </a:p>
          <a:p>
            <a:pPr lvl="1">
              <a:lnSpc>
                <a:spcPct val="120000"/>
              </a:lnSpc>
            </a:pPr>
            <a:r>
              <a:rPr lang="en-US" sz="2800" dirty="0" smtClean="0"/>
              <a:t>Unlike the first quest, the second quest did not attempt to present a chronology of Jesus' life</a:t>
            </a:r>
          </a:p>
          <a:p>
            <a:pPr lvl="1">
              <a:lnSpc>
                <a:spcPct val="120000"/>
              </a:lnSpc>
            </a:pPr>
            <a:r>
              <a:rPr lang="en-US" sz="2800" dirty="0" smtClean="0"/>
              <a:t>Instead, by focusing on Jesus' words, the second quest restored a sense that at the core of the "Christ of faith" presented in the Gospels…</a:t>
            </a:r>
          </a:p>
          <a:p>
            <a:pPr lvl="2">
              <a:lnSpc>
                <a:spcPct val="120000"/>
              </a:lnSpc>
            </a:pPr>
            <a:r>
              <a:rPr lang="en-US" dirty="0" smtClean="0"/>
              <a:t>we could find something of the "Jesus of history," if only some of his authentic sayings and teachings</a:t>
            </a:r>
          </a:p>
          <a:p>
            <a:endParaRPr lang="en-US" dirty="0"/>
          </a:p>
        </p:txBody>
      </p:sp>
      <p:cxnSp>
        <p:nvCxnSpPr>
          <p:cNvPr id="5" name="Straight Connector 4"/>
          <p:cNvCxnSpPr/>
          <p:nvPr/>
        </p:nvCxnSpPr>
        <p:spPr>
          <a:xfrm>
            <a:off x="3429000" y="3740537"/>
            <a:ext cx="14478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pic>
        <p:nvPicPr>
          <p:cNvPr id="1026" name="Picture 2" descr="http://www.christianitytoday.com/ct/content/img/page/2012/9838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43801" y="3207137"/>
            <a:ext cx="762000" cy="5334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7543801" y="3012172"/>
            <a:ext cx="744114" cy="923330"/>
          </a:xfrm>
          <a:prstGeom prst="rect">
            <a:avLst/>
          </a:prstGeom>
          <a:noFill/>
        </p:spPr>
        <p:txBody>
          <a:bodyPr wrap="none" lIns="91440" tIns="45720" rIns="91440" bIns="45720">
            <a:spAutoFit/>
          </a:bodyPr>
          <a:lstStyle/>
          <a:p>
            <a:pPr algn="ctr"/>
            <a:r>
              <a:rPr lang="en-US" sz="54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X</a:t>
            </a:r>
            <a:endParaRPr lang="en-US" sz="54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8" name="Oval 7"/>
          <p:cNvSpPr/>
          <p:nvPr/>
        </p:nvSpPr>
        <p:spPr>
          <a:xfrm>
            <a:off x="3429000" y="4648200"/>
            <a:ext cx="1676400" cy="8382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5638800" y="5867400"/>
            <a:ext cx="10668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791200" y="5791200"/>
            <a:ext cx="381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par>
                          <p:cTn id="11" fill="hold">
                            <p:stCondLst>
                              <p:cond delay="0"/>
                            </p:stCondLst>
                            <p:childTnLst>
                              <p:par>
                                <p:cTn id="12" presetID="10" presetClass="entr" presetSubtype="0"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3000"/>
                                        <p:tgtEl>
                                          <p:spTgt spid="5"/>
                                        </p:tgtEl>
                                      </p:cBhvr>
                                    </p:animEffect>
                                  </p:childTnLst>
                                </p:cTn>
                              </p:par>
                              <p:par>
                                <p:cTn id="15" presetID="10" presetClass="entr" presetSubtype="0" fill="hold" nodeType="withEffect">
                                  <p:stCondLst>
                                    <p:cond delay="0"/>
                                  </p:stCondLst>
                                  <p:childTnLst>
                                    <p:set>
                                      <p:cBhvr>
                                        <p:cTn id="16" dur="1" fill="hold">
                                          <p:stCondLst>
                                            <p:cond delay="0"/>
                                          </p:stCondLst>
                                        </p:cTn>
                                        <p:tgtEl>
                                          <p:spTgt spid="1026"/>
                                        </p:tgtEl>
                                        <p:attrNameLst>
                                          <p:attrName>style.visibility</p:attrName>
                                        </p:attrNameLst>
                                      </p:cBhvr>
                                      <p:to>
                                        <p:strVal val="visible"/>
                                      </p:to>
                                    </p:set>
                                    <p:animEffect transition="in" filter="fade">
                                      <p:cBhvr>
                                        <p:cTn id="17" dur="500"/>
                                        <p:tgtEl>
                                          <p:spTgt spid="1026"/>
                                        </p:tgtEl>
                                      </p:cBhvr>
                                    </p:animEffect>
                                  </p:childTnLst>
                                </p:cTn>
                              </p:par>
                            </p:childTnLst>
                          </p:cTn>
                        </p:par>
                      </p:childTnLst>
                    </p:cTn>
                  </p:par>
                  <p:par>
                    <p:cTn id="18" fill="hold">
                      <p:stCondLst>
                        <p:cond delay="indefinite"/>
                      </p:stCondLst>
                      <p:childTnLst>
                        <p:par>
                          <p:cTn id="19" fill="hold">
                            <p:stCondLst>
                              <p:cond delay="0"/>
                            </p:stCondLst>
                            <p:childTnLst>
                              <p:par>
                                <p:cTn id="20" presetID="38" presetClass="entr" presetSubtype="0" accel="50000" fill="hold" grpId="0" nodeType="clickEffect">
                                  <p:stCondLst>
                                    <p:cond delay="0"/>
                                  </p:stCondLst>
                                  <p:iterate type="lt">
                                    <p:tmPct val="50000"/>
                                  </p:iterate>
                                  <p:childTnLst>
                                    <p:set>
                                      <p:cBhvr>
                                        <p:cTn id="21" dur="1" fill="hold">
                                          <p:stCondLst>
                                            <p:cond delay="0"/>
                                          </p:stCondLst>
                                        </p:cTn>
                                        <p:tgtEl>
                                          <p:spTgt spid="6"/>
                                        </p:tgtEl>
                                        <p:attrNameLst>
                                          <p:attrName>style.visibility</p:attrName>
                                        </p:attrNameLst>
                                      </p:cBhvr>
                                      <p:to>
                                        <p:strVal val="visible"/>
                                      </p:to>
                                    </p:set>
                                    <p:set>
                                      <p:cBhvr>
                                        <p:cTn id="22" dur="455" fill="hold">
                                          <p:stCondLst>
                                            <p:cond delay="0"/>
                                          </p:stCondLst>
                                        </p:cTn>
                                        <p:tgtEl>
                                          <p:spTgt spid="6"/>
                                        </p:tgtEl>
                                        <p:attrNameLst>
                                          <p:attrName>style.rotation</p:attrName>
                                        </p:attrNameLst>
                                      </p:cBhvr>
                                      <p:to>
                                        <p:strVal val="-45.0"/>
                                      </p:to>
                                    </p:set>
                                    <p:anim calcmode="lin" valueType="num">
                                      <p:cBhvr>
                                        <p:cTn id="23" dur="455" fill="hold">
                                          <p:stCondLst>
                                            <p:cond delay="455"/>
                                          </p:stCondLst>
                                        </p:cTn>
                                        <p:tgtEl>
                                          <p:spTgt spid="6"/>
                                        </p:tgtEl>
                                        <p:attrNameLst>
                                          <p:attrName>style.rotation</p:attrName>
                                        </p:attrNameLst>
                                      </p:cBhvr>
                                      <p:tavLst>
                                        <p:tav tm="0">
                                          <p:val>
                                            <p:fltVal val="-45"/>
                                          </p:val>
                                        </p:tav>
                                        <p:tav tm="69900">
                                          <p:val>
                                            <p:fltVal val="45"/>
                                          </p:val>
                                        </p:tav>
                                        <p:tav tm="100000">
                                          <p:val>
                                            <p:fltVal val="0"/>
                                          </p:val>
                                        </p:tav>
                                      </p:tavLst>
                                    </p:anim>
                                    <p:anim calcmode="lin" valueType="num">
                                      <p:cBhvr>
                                        <p:cTn id="24" dur="455" fill="hold">
                                          <p:stCondLst>
                                            <p:cond delay="0"/>
                                          </p:stCondLst>
                                        </p:cTn>
                                        <p:tgtEl>
                                          <p:spTgt spid="6"/>
                                        </p:tgtEl>
                                        <p:attrNameLst>
                                          <p:attrName>ppt_y</p:attrName>
                                        </p:attrNameLst>
                                      </p:cBhvr>
                                      <p:tavLst>
                                        <p:tav tm="0">
                                          <p:val>
                                            <p:strVal val="#ppt_y-1"/>
                                          </p:val>
                                        </p:tav>
                                        <p:tav tm="100000">
                                          <p:val>
                                            <p:strVal val="#ppt_y-(0.354*#ppt_w-0.172*#ppt_h)"/>
                                          </p:val>
                                        </p:tav>
                                      </p:tavLst>
                                    </p:anim>
                                    <p:anim calcmode="lin" valueType="num">
                                      <p:cBhvr>
                                        <p:cTn id="25" dur="156" decel="50000" autoRev="1" fill="hold">
                                          <p:stCondLst>
                                            <p:cond delay="455"/>
                                          </p:stCondLst>
                                        </p:cTn>
                                        <p:tgtEl>
                                          <p:spTgt spid="6"/>
                                        </p:tgtEl>
                                        <p:attrNameLst>
                                          <p:attrName>ppt_y</p:attrName>
                                        </p:attrNameLst>
                                      </p:cBhvr>
                                      <p:tavLst>
                                        <p:tav tm="0">
                                          <p:val>
                                            <p:strVal val="#ppt_y-(0.354*#ppt_w-0.172*#ppt_h)"/>
                                          </p:val>
                                        </p:tav>
                                        <p:tav tm="100000">
                                          <p:val>
                                            <p:strVal val="#ppt_y-(0.354*#ppt_w-0.172*#ppt_h)-#ppt_h/2"/>
                                          </p:val>
                                        </p:tav>
                                      </p:tavLst>
                                    </p:anim>
                                    <p:anim calcmode="lin" valueType="num">
                                      <p:cBhvr>
                                        <p:cTn id="26" dur="136" fill="hold">
                                          <p:stCondLst>
                                            <p:cond delay="864"/>
                                          </p:stCondLst>
                                        </p:cTn>
                                        <p:tgtEl>
                                          <p:spTgt spid="6"/>
                                        </p:tgtEl>
                                        <p:attrNameLst>
                                          <p:attrName>ppt_y</p:attrName>
                                        </p:attrNameLst>
                                      </p:cBhvr>
                                      <p:tavLst>
                                        <p:tav tm="0">
                                          <p:val>
                                            <p:strVal val="#ppt_y-(0.354*#ppt_w-0.172*#ppt_h)"/>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childTnLst>
                                </p:cTn>
                              </p:par>
                            </p:childTnLst>
                          </p:cTn>
                        </p:par>
                        <p:par>
                          <p:cTn id="39" fill="hold">
                            <p:stCondLst>
                              <p:cond delay="0"/>
                            </p:stCondLst>
                            <p:childTnLst>
                              <p:par>
                                <p:cTn id="40" presetID="10" presetClass="entr" presetSubtype="0" fill="hold" grpId="0" nodeType="after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20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childTnLst>
                                </p:cTn>
                              </p:par>
                            </p:childTnLst>
                          </p:cTn>
                        </p:par>
                        <p:par>
                          <p:cTn id="47" fill="hold">
                            <p:stCondLst>
                              <p:cond delay="0"/>
                            </p:stCondLst>
                            <p:childTnLst>
                              <p:par>
                                <p:cTn id="48" presetID="10" presetClass="entr" presetSubtype="0" fill="hold" nodeType="after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fade">
                                      <p:cBhvr>
                                        <p:cTn id="50" dur="3000"/>
                                        <p:tgtEl>
                                          <p:spTgt spid="10"/>
                                        </p:tgtEl>
                                      </p:cBhvr>
                                    </p:animEffect>
                                  </p:childTnLst>
                                </p:cTn>
                              </p:par>
                              <p:par>
                                <p:cTn id="51" presetID="10" presetClass="entr" presetSubtype="0" fill="hold" nodeType="with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fade">
                                      <p:cBhvr>
                                        <p:cTn id="53"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p:bldP spid="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2828836"/>
            <a:ext cx="8229600" cy="2554545"/>
          </a:xfrm>
          <a:prstGeom prst="rect">
            <a:avLst/>
          </a:prstGeom>
        </p:spPr>
        <p:txBody>
          <a:bodyPr wrap="square">
            <a:spAutoFit/>
          </a:bodyPr>
          <a:lstStyle/>
          <a:p>
            <a:pPr lvl="1" algn="ctr"/>
            <a:r>
              <a:rPr lang="en-US" sz="4000" dirty="0" smtClean="0"/>
              <a:t>What began with </a:t>
            </a:r>
            <a:r>
              <a:rPr lang="en-US" sz="4000" dirty="0" err="1" smtClean="0"/>
              <a:t>Käsemann</a:t>
            </a:r>
            <a:r>
              <a:rPr lang="en-US" sz="4000" dirty="0" smtClean="0"/>
              <a:t> in the early 1950’s as the "new quest" ended in the early 1970’s with Perrin’s untimely death</a:t>
            </a:r>
            <a:endParaRPr lang="en-US" sz="4000" dirty="0"/>
          </a:p>
        </p:txBody>
      </p:sp>
      <p:sp>
        <p:nvSpPr>
          <p:cNvPr id="5" name="Title 4"/>
          <p:cNvSpPr>
            <a:spLocks noGrp="1"/>
          </p:cNvSpPr>
          <p:nvPr>
            <p:ph type="title"/>
          </p:nvPr>
        </p:nvSpPr>
        <p:spPr/>
        <p:txBody>
          <a:bodyPr/>
          <a:lstStyle/>
          <a:p>
            <a:r>
              <a:rPr lang="en-US" dirty="0" smtClean="0"/>
              <a:t>End of the Second Quest</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Third Quest</a:t>
            </a:r>
            <a:endParaRPr lang="en-US" dirty="0"/>
          </a:p>
        </p:txBody>
      </p:sp>
      <p:sp>
        <p:nvSpPr>
          <p:cNvPr id="3" name="Content Placeholder 2"/>
          <p:cNvSpPr>
            <a:spLocks noGrp="1"/>
          </p:cNvSpPr>
          <p:nvPr>
            <p:ph idx="1"/>
          </p:nvPr>
        </p:nvSpPr>
        <p:spPr/>
        <p:txBody>
          <a:bodyPr/>
          <a:lstStyle/>
          <a:p>
            <a:r>
              <a:rPr lang="en-US" sz="3000" dirty="0" smtClean="0"/>
              <a:t>Difficult to ascertain the beginning</a:t>
            </a:r>
          </a:p>
          <a:p>
            <a:r>
              <a:rPr lang="en-US" sz="3000" dirty="0" smtClean="0"/>
              <a:t>Clearly under way by the early 1980’s</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Jesus Seminar</a:t>
            </a:r>
            <a:endParaRPr lang="en-US" dirty="0"/>
          </a:p>
        </p:txBody>
      </p:sp>
      <p:sp>
        <p:nvSpPr>
          <p:cNvPr id="3" name="Content Placeholder 2"/>
          <p:cNvSpPr>
            <a:spLocks noGrp="1"/>
          </p:cNvSpPr>
          <p:nvPr>
            <p:ph idx="1"/>
          </p:nvPr>
        </p:nvSpPr>
        <p:spPr/>
        <p:txBody>
          <a:bodyPr/>
          <a:lstStyle/>
          <a:p>
            <a:r>
              <a:rPr lang="en-US" dirty="0" smtClean="0"/>
              <a:t>Formed in 1985, under the leadership of Robert Funk, was one identifiable catalyst</a:t>
            </a:r>
          </a:p>
          <a:p>
            <a:r>
              <a:rPr lang="en-US" dirty="0" smtClean="0"/>
              <a:t>Begins with thirty scholars with more than two hundred today, specializing in gospel studies</a:t>
            </a:r>
          </a:p>
          <a:p>
            <a:pPr lvl="1"/>
            <a:r>
              <a:rPr lang="en-US" sz="2800" dirty="0" smtClean="0"/>
              <a:t>Members of the Jesus Seminar include some of the leading voices of the third quest</a:t>
            </a:r>
          </a:p>
          <a:p>
            <a:pPr lvl="1"/>
            <a:r>
              <a:rPr lang="en-US" sz="2800" dirty="0" smtClean="0"/>
              <a:t>They meet twice a year to debate academic papers written by members on the historical Jesus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Jesus Seminar </a:t>
            </a:r>
            <a:r>
              <a:rPr lang="en-US" sz="2400" dirty="0" smtClean="0"/>
              <a:t>(Methodology)</a:t>
            </a:r>
            <a:endParaRPr lang="en-US" sz="2400" dirty="0"/>
          </a:p>
        </p:txBody>
      </p:sp>
      <p:sp>
        <p:nvSpPr>
          <p:cNvPr id="3" name="Content Placeholder 2"/>
          <p:cNvSpPr>
            <a:spLocks noGrp="1"/>
          </p:cNvSpPr>
          <p:nvPr>
            <p:ph idx="1"/>
          </p:nvPr>
        </p:nvSpPr>
        <p:spPr/>
        <p:txBody>
          <a:bodyPr>
            <a:normAutofit fontScale="92500"/>
          </a:bodyPr>
          <a:lstStyle/>
          <a:p>
            <a:r>
              <a:rPr lang="en-US" dirty="0" smtClean="0"/>
              <a:t>Methodology of establishing scholarly consensus regarding the authenticity of Jesus' sayings and teachings</a:t>
            </a:r>
          </a:p>
          <a:p>
            <a:pPr lvl="1"/>
            <a:r>
              <a:rPr lang="en-US" sz="2800" dirty="0" smtClean="0"/>
              <a:t>Members drop a colored bead into a box to indicate their conviction regarding the degree of authenticity for a particular saying or teaching</a:t>
            </a:r>
          </a:p>
          <a:p>
            <a:pPr lvl="2"/>
            <a:r>
              <a:rPr lang="en-US" dirty="0" smtClean="0"/>
              <a:t>Red for "certain authenticity," </a:t>
            </a:r>
          </a:p>
          <a:p>
            <a:pPr lvl="2"/>
            <a:r>
              <a:rPr lang="en-US" dirty="0" smtClean="0"/>
              <a:t>Pink for "probable authenticity," </a:t>
            </a:r>
          </a:p>
          <a:p>
            <a:pPr lvl="2"/>
            <a:r>
              <a:rPr lang="en-US" dirty="0" smtClean="0"/>
              <a:t>Gray for "improbable authenticity,"</a:t>
            </a:r>
          </a:p>
          <a:p>
            <a:pPr lvl="2"/>
            <a:r>
              <a:rPr lang="en-US" dirty="0" smtClean="0"/>
              <a:t>Black for "not authentic, later, or a different tradition."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3000"/>
                                        <p:tgtEl>
                                          <p:spTgt spid="3">
                                            <p:txEl>
                                              <p:pRg st="2" end="2"/>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0" dur="3000"/>
                                        <p:tgtEl>
                                          <p:spTgt spid="3">
                                            <p:txEl>
                                              <p:pRg st="3" end="3"/>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3" dur="3000"/>
                                        <p:tgtEl>
                                          <p:spTgt spid="3">
                                            <p:txEl>
                                              <p:pRg st="4" end="4"/>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6" dur="3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Jesus Seminar </a:t>
            </a:r>
            <a:r>
              <a:rPr lang="en-US" sz="2400" dirty="0" smtClean="0"/>
              <a:t>(Methodology)</a:t>
            </a:r>
            <a:endParaRPr lang="en-US" dirty="0"/>
          </a:p>
        </p:txBody>
      </p:sp>
      <p:sp>
        <p:nvSpPr>
          <p:cNvPr id="3" name="Content Placeholder 2"/>
          <p:cNvSpPr>
            <a:spLocks noGrp="1"/>
          </p:cNvSpPr>
          <p:nvPr>
            <p:ph idx="1"/>
          </p:nvPr>
        </p:nvSpPr>
        <p:spPr/>
        <p:txBody>
          <a:bodyPr>
            <a:normAutofit fontScale="92500"/>
          </a:bodyPr>
          <a:lstStyle/>
          <a:p>
            <a:r>
              <a:rPr lang="en-US" sz="3000" dirty="0" smtClean="0"/>
              <a:t>Plurality</a:t>
            </a:r>
          </a:p>
          <a:p>
            <a:r>
              <a:rPr lang="en-US" sz="3000" dirty="0" smtClean="0"/>
              <a:t>Establish the authenticity of Jesus' sayings and teachings, which they divide into four categories</a:t>
            </a:r>
          </a:p>
          <a:p>
            <a:pPr lvl="1"/>
            <a:r>
              <a:rPr lang="en-US" dirty="0" smtClean="0"/>
              <a:t>Parables</a:t>
            </a:r>
          </a:p>
          <a:p>
            <a:pPr lvl="1"/>
            <a:r>
              <a:rPr lang="en-US" dirty="0" smtClean="0"/>
              <a:t>Aphorisms (saying, maxim, adage, cliché)</a:t>
            </a:r>
          </a:p>
          <a:p>
            <a:pPr lvl="1"/>
            <a:r>
              <a:rPr lang="en-US" dirty="0" smtClean="0"/>
              <a:t>Dialogues</a:t>
            </a:r>
          </a:p>
          <a:p>
            <a:pPr lvl="1"/>
            <a:r>
              <a:rPr lang="en-US" dirty="0" smtClean="0"/>
              <a:t>Stories containing words attributed to Jesus</a:t>
            </a:r>
          </a:p>
          <a:p>
            <a:r>
              <a:rPr lang="en-US" dirty="0" smtClean="0"/>
              <a:t>Use of material from all surviving gospels from the first three centuries, not just the four canonical Gospels</a:t>
            </a:r>
          </a:p>
        </p:txBody>
      </p:sp>
      <p:cxnSp>
        <p:nvCxnSpPr>
          <p:cNvPr id="5" name="Straight Connector 4"/>
          <p:cNvCxnSpPr/>
          <p:nvPr/>
        </p:nvCxnSpPr>
        <p:spPr>
          <a:xfrm>
            <a:off x="4038600" y="5715000"/>
            <a:ext cx="28956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Action Button: Information 7">
            <a:hlinkClick r:id="rId3" highlightClick="1"/>
          </p:cNvPr>
          <p:cNvSpPr/>
          <p:nvPr/>
        </p:nvSpPr>
        <p:spPr>
          <a:xfrm>
            <a:off x="5562600" y="6248400"/>
            <a:ext cx="533400" cy="304800"/>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par>
                          <p:cTn id="23" fill="hold">
                            <p:stCondLst>
                              <p:cond delay="0"/>
                            </p:stCondLst>
                            <p:childTnLst>
                              <p:par>
                                <p:cTn id="24" presetID="10" presetClass="entr" presetSubtype="0" fill="hold" nodeType="after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3000"/>
                                        <p:tgtEl>
                                          <p:spTgt spid="5"/>
                                        </p:tgtEl>
                                      </p:cBhvr>
                                    </p:animEffect>
                                  </p:childTnLst>
                                </p:cTn>
                              </p:par>
                              <p:par>
                                <p:cTn id="27" presetID="1"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Jesus Seminar </a:t>
            </a:r>
            <a:r>
              <a:rPr lang="en-US" sz="2400" dirty="0" smtClean="0"/>
              <a:t>(Scholars)</a:t>
            </a:r>
            <a:endParaRPr lang="en-US" dirty="0"/>
          </a:p>
        </p:txBody>
      </p:sp>
      <p:sp>
        <p:nvSpPr>
          <p:cNvPr id="3" name="Content Placeholder 2"/>
          <p:cNvSpPr>
            <a:spLocks noGrp="1"/>
          </p:cNvSpPr>
          <p:nvPr>
            <p:ph idx="1"/>
          </p:nvPr>
        </p:nvSpPr>
        <p:spPr/>
        <p:txBody>
          <a:bodyPr/>
          <a:lstStyle/>
          <a:p>
            <a:r>
              <a:rPr lang="en-US" sz="3000" dirty="0" smtClean="0"/>
              <a:t>The non-eschatological historical Jesus of the Jesus Seminar (</a:t>
            </a:r>
            <a:r>
              <a:rPr lang="en-US" sz="3000" dirty="0" err="1" smtClean="0"/>
              <a:t>Crossan</a:t>
            </a:r>
            <a:r>
              <a:rPr lang="en-US" sz="3000" dirty="0" smtClean="0"/>
              <a:t>, Borg, and Mack)</a:t>
            </a:r>
          </a:p>
          <a:p>
            <a:r>
              <a:rPr lang="en-US" sz="3000" dirty="0" smtClean="0"/>
              <a:t>The historical Jesus as a marginalized Jew (Meier, </a:t>
            </a:r>
            <a:r>
              <a:rPr lang="en-US" sz="3000" dirty="0" err="1" smtClean="0"/>
              <a:t>Schiissler-Fiorenza</a:t>
            </a:r>
            <a:r>
              <a:rPr lang="en-US" sz="3000" dirty="0" smtClean="0"/>
              <a:t>)</a:t>
            </a:r>
          </a:p>
          <a:p>
            <a:r>
              <a:rPr lang="en-US" dirty="0" smtClean="0"/>
              <a:t>The eschatological historical Jesus (Sanders, </a:t>
            </a:r>
            <a:r>
              <a:rPr lang="en-US" dirty="0" err="1" smtClean="0"/>
              <a:t>Ehrman</a:t>
            </a:r>
            <a:r>
              <a:rPr lang="en-US" dirty="0" smtClean="0"/>
              <a: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p:cNvCxnSpPr/>
          <p:nvPr/>
        </p:nvCxnSpPr>
        <p:spPr>
          <a:xfrm>
            <a:off x="457200" y="3657600"/>
            <a:ext cx="82296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80603" y="3428603"/>
            <a:ext cx="1676400" cy="79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2362371" y="3428377"/>
            <a:ext cx="1676400" cy="124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28600" y="2209800"/>
            <a:ext cx="762000" cy="369332"/>
          </a:xfrm>
          <a:prstGeom prst="rect">
            <a:avLst/>
          </a:prstGeom>
          <a:noFill/>
        </p:spPr>
        <p:txBody>
          <a:bodyPr wrap="square" rtlCol="0">
            <a:spAutoFit/>
          </a:bodyPr>
          <a:lstStyle/>
          <a:p>
            <a:r>
              <a:rPr lang="en-US" dirty="0" smtClean="0"/>
              <a:t>Birth</a:t>
            </a:r>
            <a:endParaRPr lang="en-US" dirty="0"/>
          </a:p>
        </p:txBody>
      </p:sp>
      <p:sp>
        <p:nvSpPr>
          <p:cNvPr id="11" name="TextBox 10"/>
          <p:cNvSpPr txBox="1"/>
          <p:nvPr/>
        </p:nvSpPr>
        <p:spPr>
          <a:xfrm>
            <a:off x="2743200" y="2209800"/>
            <a:ext cx="838200" cy="369332"/>
          </a:xfrm>
          <a:prstGeom prst="rect">
            <a:avLst/>
          </a:prstGeom>
          <a:noFill/>
        </p:spPr>
        <p:txBody>
          <a:bodyPr wrap="square" rtlCol="0">
            <a:spAutoFit/>
          </a:bodyPr>
          <a:lstStyle/>
          <a:p>
            <a:pPr algn="ctr"/>
            <a:r>
              <a:rPr lang="en-US" dirty="0" smtClean="0"/>
              <a:t>Death</a:t>
            </a:r>
            <a:endParaRPr lang="en-US" dirty="0"/>
          </a:p>
        </p:txBody>
      </p:sp>
      <p:cxnSp>
        <p:nvCxnSpPr>
          <p:cNvPr id="13" name="Straight Connector 12"/>
          <p:cNvCxnSpPr/>
          <p:nvPr/>
        </p:nvCxnSpPr>
        <p:spPr>
          <a:xfrm rot="5400000">
            <a:off x="800894" y="3542506"/>
            <a:ext cx="685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2553494" y="3542506"/>
            <a:ext cx="685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762000" y="3810000"/>
            <a:ext cx="762000" cy="369332"/>
          </a:xfrm>
          <a:prstGeom prst="rect">
            <a:avLst/>
          </a:prstGeom>
          <a:noFill/>
        </p:spPr>
        <p:txBody>
          <a:bodyPr wrap="square" rtlCol="0">
            <a:spAutoFit/>
          </a:bodyPr>
          <a:lstStyle/>
          <a:p>
            <a:pPr algn="ctr"/>
            <a:r>
              <a:rPr lang="en-US" dirty="0" smtClean="0"/>
              <a:t>12</a:t>
            </a:r>
            <a:endParaRPr lang="en-US" dirty="0"/>
          </a:p>
        </p:txBody>
      </p:sp>
      <p:sp>
        <p:nvSpPr>
          <p:cNvPr id="17" name="TextBox 16"/>
          <p:cNvSpPr txBox="1"/>
          <p:nvPr/>
        </p:nvSpPr>
        <p:spPr>
          <a:xfrm>
            <a:off x="2514600" y="3810000"/>
            <a:ext cx="762000" cy="369332"/>
          </a:xfrm>
          <a:prstGeom prst="rect">
            <a:avLst/>
          </a:prstGeom>
          <a:noFill/>
        </p:spPr>
        <p:txBody>
          <a:bodyPr wrap="square" rtlCol="0">
            <a:spAutoFit/>
          </a:bodyPr>
          <a:lstStyle/>
          <a:p>
            <a:pPr algn="ctr"/>
            <a:r>
              <a:rPr lang="en-US" dirty="0" smtClean="0"/>
              <a:t>30</a:t>
            </a:r>
            <a:endParaRPr lang="en-US" dirty="0"/>
          </a:p>
        </p:txBody>
      </p:sp>
      <p:cxnSp>
        <p:nvCxnSpPr>
          <p:cNvPr id="19" name="Straight Arrow Connector 18"/>
          <p:cNvCxnSpPr/>
          <p:nvPr/>
        </p:nvCxnSpPr>
        <p:spPr>
          <a:xfrm>
            <a:off x="1219200" y="3276600"/>
            <a:ext cx="1524000" cy="1588"/>
          </a:xfrm>
          <a:prstGeom prst="straightConnector1">
            <a:avLst/>
          </a:prstGeom>
          <a:ln>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609600" y="3276600"/>
            <a:ext cx="457200" cy="1588"/>
          </a:xfrm>
          <a:prstGeom prst="straightConnector1">
            <a:avLst/>
          </a:prstGeom>
          <a:ln>
            <a:headEnd type="stealth"/>
            <a:tailEnd type="stealth"/>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143000" y="3352800"/>
            <a:ext cx="1524000" cy="276999"/>
          </a:xfrm>
          <a:prstGeom prst="rect">
            <a:avLst/>
          </a:prstGeom>
          <a:noFill/>
        </p:spPr>
        <p:txBody>
          <a:bodyPr wrap="square" rtlCol="0">
            <a:spAutoFit/>
          </a:bodyPr>
          <a:lstStyle/>
          <a:p>
            <a:pPr algn="ctr"/>
            <a:r>
              <a:rPr lang="en-US" sz="1200" dirty="0" smtClean="0">
                <a:solidFill>
                  <a:srgbClr val="FF0000"/>
                </a:solidFill>
              </a:rPr>
              <a:t>Gap in record</a:t>
            </a:r>
            <a:endParaRPr lang="en-US" sz="1200" dirty="0">
              <a:solidFill>
                <a:srgbClr val="FF0000"/>
              </a:solidFill>
            </a:endParaRPr>
          </a:p>
        </p:txBody>
      </p:sp>
      <p:sp>
        <p:nvSpPr>
          <p:cNvPr id="23" name="TextBox 22"/>
          <p:cNvSpPr txBox="1"/>
          <p:nvPr/>
        </p:nvSpPr>
        <p:spPr>
          <a:xfrm>
            <a:off x="457200" y="1143000"/>
            <a:ext cx="2743200" cy="646331"/>
          </a:xfrm>
          <a:prstGeom prst="rect">
            <a:avLst/>
          </a:prstGeom>
          <a:noFill/>
        </p:spPr>
        <p:txBody>
          <a:bodyPr wrap="square" rtlCol="0">
            <a:spAutoFit/>
          </a:bodyPr>
          <a:lstStyle/>
          <a:p>
            <a:pPr algn="ctr"/>
            <a:r>
              <a:rPr lang="en-US" dirty="0" smtClean="0"/>
              <a:t>Historical Jesus</a:t>
            </a:r>
          </a:p>
          <a:p>
            <a:pPr algn="ctr"/>
            <a:r>
              <a:rPr lang="en-US" dirty="0" smtClean="0"/>
              <a:t>“Real Jesus”</a:t>
            </a:r>
            <a:endParaRPr lang="en-US" dirty="0"/>
          </a:p>
        </p:txBody>
      </p:sp>
      <p:cxnSp>
        <p:nvCxnSpPr>
          <p:cNvPr id="25" name="Straight Connector 24"/>
          <p:cNvCxnSpPr/>
          <p:nvPr/>
        </p:nvCxnSpPr>
        <p:spPr>
          <a:xfrm rot="5400000">
            <a:off x="8153400" y="3124200"/>
            <a:ext cx="1067594" cy="794"/>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400800" y="2133600"/>
            <a:ext cx="2286000" cy="369332"/>
          </a:xfrm>
          <a:prstGeom prst="rect">
            <a:avLst/>
          </a:prstGeom>
          <a:noFill/>
        </p:spPr>
        <p:txBody>
          <a:bodyPr wrap="square" rtlCol="0">
            <a:spAutoFit/>
          </a:bodyPr>
          <a:lstStyle/>
          <a:p>
            <a:pPr algn="r"/>
            <a:r>
              <a:rPr lang="en-US" dirty="0" smtClean="0"/>
              <a:t>The church today</a:t>
            </a:r>
            <a:endParaRPr lang="en-US" dirty="0"/>
          </a:p>
        </p:txBody>
      </p:sp>
      <p:sp>
        <p:nvSpPr>
          <p:cNvPr id="27" name="TextBox 26"/>
          <p:cNvSpPr txBox="1"/>
          <p:nvPr/>
        </p:nvSpPr>
        <p:spPr>
          <a:xfrm>
            <a:off x="3200400" y="1143000"/>
            <a:ext cx="5486400" cy="646331"/>
          </a:xfrm>
          <a:prstGeom prst="rect">
            <a:avLst/>
          </a:prstGeom>
          <a:noFill/>
        </p:spPr>
        <p:txBody>
          <a:bodyPr wrap="square" rtlCol="0">
            <a:spAutoFit/>
          </a:bodyPr>
          <a:lstStyle/>
          <a:p>
            <a:pPr algn="ctr"/>
            <a:r>
              <a:rPr lang="en-US" dirty="0" smtClean="0"/>
              <a:t>Historian’s Jesus</a:t>
            </a:r>
          </a:p>
          <a:p>
            <a:pPr algn="ctr"/>
            <a:r>
              <a:rPr lang="en-US" dirty="0" smtClean="0"/>
              <a:t>“Perceived Jesus”</a:t>
            </a:r>
            <a:endParaRPr lang="en-US" dirty="0"/>
          </a:p>
        </p:txBody>
      </p:sp>
      <p:grpSp>
        <p:nvGrpSpPr>
          <p:cNvPr id="63" name="Group 62"/>
          <p:cNvGrpSpPr/>
          <p:nvPr/>
        </p:nvGrpSpPr>
        <p:grpSpPr>
          <a:xfrm>
            <a:off x="3657600" y="2514600"/>
            <a:ext cx="4572000" cy="750332"/>
            <a:chOff x="3657600" y="2743200"/>
            <a:chExt cx="4572000" cy="750332"/>
          </a:xfrm>
        </p:grpSpPr>
        <p:grpSp>
          <p:nvGrpSpPr>
            <p:cNvPr id="38" name="Group 37"/>
            <p:cNvGrpSpPr/>
            <p:nvPr/>
          </p:nvGrpSpPr>
          <p:grpSpPr>
            <a:xfrm>
              <a:off x="3962400" y="2743200"/>
              <a:ext cx="3962400" cy="369332"/>
              <a:chOff x="3962400" y="3429000"/>
              <a:chExt cx="3962400" cy="369332"/>
            </a:xfrm>
          </p:grpSpPr>
          <p:sp>
            <p:nvSpPr>
              <p:cNvPr id="28" name="TextBox 27"/>
              <p:cNvSpPr txBox="1"/>
              <p:nvPr/>
            </p:nvSpPr>
            <p:spPr>
              <a:xfrm>
                <a:off x="4114800" y="3429000"/>
                <a:ext cx="3657600" cy="369332"/>
              </a:xfrm>
              <a:prstGeom prst="rect">
                <a:avLst/>
              </a:prstGeom>
              <a:noFill/>
            </p:spPr>
            <p:txBody>
              <a:bodyPr wrap="square" rtlCol="0">
                <a:spAutoFit/>
              </a:bodyPr>
              <a:lstStyle/>
              <a:p>
                <a:pPr algn="ctr"/>
                <a:r>
                  <a:rPr lang="en-US" dirty="0" smtClean="0"/>
                  <a:t>Historical perspective</a:t>
                </a:r>
                <a:endParaRPr lang="en-US" dirty="0"/>
              </a:p>
            </p:txBody>
          </p:sp>
          <p:cxnSp>
            <p:nvCxnSpPr>
              <p:cNvPr id="30" name="Straight Arrow Connector 29"/>
              <p:cNvCxnSpPr/>
              <p:nvPr/>
            </p:nvCxnSpPr>
            <p:spPr>
              <a:xfrm>
                <a:off x="3962400" y="3657600"/>
                <a:ext cx="762000" cy="1588"/>
              </a:xfrm>
              <a:prstGeom prst="straightConnector1">
                <a:avLst/>
              </a:prstGeom>
              <a:ln>
                <a:headEnd type="stealth"/>
                <a:tailEnd type="non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7162800" y="3657600"/>
                <a:ext cx="762000" cy="1588"/>
              </a:xfrm>
              <a:prstGeom prst="straightConnector1">
                <a:avLst/>
              </a:prstGeom>
              <a:ln>
                <a:headEnd type="stealth"/>
                <a:tailEnd type="none"/>
              </a:ln>
            </p:spPr>
            <p:style>
              <a:lnRef idx="1">
                <a:schemeClr val="accent1"/>
              </a:lnRef>
              <a:fillRef idx="0">
                <a:schemeClr val="accent1"/>
              </a:fillRef>
              <a:effectRef idx="0">
                <a:schemeClr val="accent1"/>
              </a:effectRef>
              <a:fontRef idx="minor">
                <a:schemeClr val="tx1"/>
              </a:fontRef>
            </p:style>
          </p:cxnSp>
        </p:grpSp>
        <p:sp>
          <p:nvSpPr>
            <p:cNvPr id="32" name="TextBox 31"/>
            <p:cNvSpPr txBox="1"/>
            <p:nvPr/>
          </p:nvSpPr>
          <p:spPr>
            <a:xfrm>
              <a:off x="3657600" y="3124200"/>
              <a:ext cx="4572000" cy="369332"/>
            </a:xfrm>
            <a:prstGeom prst="rect">
              <a:avLst/>
            </a:prstGeom>
            <a:noFill/>
          </p:spPr>
          <p:txBody>
            <a:bodyPr wrap="square" rtlCol="0">
              <a:spAutoFit/>
            </a:bodyPr>
            <a:lstStyle/>
            <a:p>
              <a:pPr algn="ctr"/>
              <a:r>
                <a:rPr lang="en-US" dirty="0" smtClean="0"/>
                <a:t>Reflecting value back onto the record</a:t>
              </a:r>
              <a:endParaRPr lang="en-US" dirty="0"/>
            </a:p>
          </p:txBody>
        </p:sp>
      </p:grpSp>
      <p:sp>
        <p:nvSpPr>
          <p:cNvPr id="33" name="TextBox 32"/>
          <p:cNvSpPr txBox="1"/>
          <p:nvPr/>
        </p:nvSpPr>
        <p:spPr>
          <a:xfrm>
            <a:off x="609600" y="2667000"/>
            <a:ext cx="2057400" cy="369332"/>
          </a:xfrm>
          <a:prstGeom prst="rect">
            <a:avLst/>
          </a:prstGeom>
          <a:noFill/>
        </p:spPr>
        <p:txBody>
          <a:bodyPr wrap="square" rtlCol="0">
            <a:spAutoFit/>
          </a:bodyPr>
          <a:lstStyle/>
          <a:p>
            <a:pPr algn="ctr"/>
            <a:r>
              <a:rPr lang="en-US" dirty="0" smtClean="0">
                <a:solidFill>
                  <a:srgbClr val="0070C0"/>
                </a:solidFill>
              </a:rPr>
              <a:t>4 Gospels</a:t>
            </a:r>
            <a:endParaRPr lang="en-US" dirty="0">
              <a:solidFill>
                <a:srgbClr val="0070C0"/>
              </a:solidFill>
            </a:endParaRPr>
          </a:p>
        </p:txBody>
      </p:sp>
      <p:sp>
        <p:nvSpPr>
          <p:cNvPr id="36" name="TextBox 35"/>
          <p:cNvSpPr txBox="1"/>
          <p:nvPr/>
        </p:nvSpPr>
        <p:spPr>
          <a:xfrm>
            <a:off x="228600" y="4343400"/>
            <a:ext cx="838200" cy="369332"/>
          </a:xfrm>
          <a:prstGeom prst="rect">
            <a:avLst/>
          </a:prstGeom>
          <a:noFill/>
        </p:spPr>
        <p:txBody>
          <a:bodyPr wrap="square" rtlCol="0">
            <a:spAutoFit/>
          </a:bodyPr>
          <a:lstStyle/>
          <a:p>
            <a:r>
              <a:rPr lang="en-US" dirty="0" smtClean="0"/>
              <a:t>4 B.C.</a:t>
            </a:r>
            <a:endParaRPr lang="en-US" dirty="0"/>
          </a:p>
        </p:txBody>
      </p:sp>
      <p:sp>
        <p:nvSpPr>
          <p:cNvPr id="37" name="TextBox 36"/>
          <p:cNvSpPr txBox="1"/>
          <p:nvPr/>
        </p:nvSpPr>
        <p:spPr>
          <a:xfrm>
            <a:off x="2590800" y="4267200"/>
            <a:ext cx="1066800" cy="369332"/>
          </a:xfrm>
          <a:prstGeom prst="rect">
            <a:avLst/>
          </a:prstGeom>
          <a:noFill/>
        </p:spPr>
        <p:txBody>
          <a:bodyPr wrap="square" rtlCol="0">
            <a:spAutoFit/>
          </a:bodyPr>
          <a:lstStyle/>
          <a:p>
            <a:pPr algn="ctr"/>
            <a:r>
              <a:rPr lang="en-US" dirty="0" smtClean="0"/>
              <a:t>33 A.D.</a:t>
            </a:r>
            <a:endParaRPr lang="en-US" dirty="0"/>
          </a:p>
        </p:txBody>
      </p:sp>
      <p:cxnSp>
        <p:nvCxnSpPr>
          <p:cNvPr id="39" name="Straight Connector 38"/>
          <p:cNvCxnSpPr/>
          <p:nvPr/>
        </p:nvCxnSpPr>
        <p:spPr>
          <a:xfrm rot="5400000">
            <a:off x="2820195" y="4419601"/>
            <a:ext cx="1523204" cy="794"/>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533400" y="4876800"/>
            <a:ext cx="2971800" cy="369332"/>
          </a:xfrm>
          <a:prstGeom prst="rect">
            <a:avLst/>
          </a:prstGeom>
          <a:noFill/>
        </p:spPr>
        <p:txBody>
          <a:bodyPr wrap="square" rtlCol="0">
            <a:spAutoFit/>
          </a:bodyPr>
          <a:lstStyle/>
          <a:p>
            <a:pPr algn="r"/>
            <a:r>
              <a:rPr lang="en-US" dirty="0" smtClean="0"/>
              <a:t>First Gospels (50-60 A.D.)</a:t>
            </a:r>
            <a:endParaRPr lang="en-US" dirty="0"/>
          </a:p>
        </p:txBody>
      </p:sp>
      <p:cxnSp>
        <p:nvCxnSpPr>
          <p:cNvPr id="41" name="Straight Connector 40"/>
          <p:cNvCxnSpPr/>
          <p:nvPr/>
        </p:nvCxnSpPr>
        <p:spPr>
          <a:xfrm rot="5400000">
            <a:off x="3162300" y="4686300"/>
            <a:ext cx="2057400" cy="1588"/>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1295400" y="5410200"/>
            <a:ext cx="2895600" cy="369332"/>
          </a:xfrm>
          <a:prstGeom prst="rect">
            <a:avLst/>
          </a:prstGeom>
          <a:noFill/>
        </p:spPr>
        <p:txBody>
          <a:bodyPr wrap="square" rtlCol="0">
            <a:spAutoFit/>
          </a:bodyPr>
          <a:lstStyle/>
          <a:p>
            <a:r>
              <a:rPr lang="en-US" dirty="0" smtClean="0"/>
              <a:t>Ryland Papyrus (150 A.D.)</a:t>
            </a:r>
            <a:endParaRPr lang="en-US" dirty="0"/>
          </a:p>
        </p:txBody>
      </p:sp>
      <p:cxnSp>
        <p:nvCxnSpPr>
          <p:cNvPr id="44" name="Straight Connector 43"/>
          <p:cNvCxnSpPr/>
          <p:nvPr/>
        </p:nvCxnSpPr>
        <p:spPr>
          <a:xfrm rot="5400000">
            <a:off x="3620294" y="4991100"/>
            <a:ext cx="2666206" cy="794"/>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1752600" y="6019800"/>
            <a:ext cx="3124200" cy="369332"/>
          </a:xfrm>
          <a:prstGeom prst="rect">
            <a:avLst/>
          </a:prstGeom>
          <a:noFill/>
        </p:spPr>
        <p:txBody>
          <a:bodyPr wrap="square" rtlCol="0">
            <a:spAutoFit/>
          </a:bodyPr>
          <a:lstStyle/>
          <a:p>
            <a:pPr algn="r"/>
            <a:r>
              <a:rPr lang="en-US" dirty="0" smtClean="0"/>
              <a:t>C. Beatty Papyrus (250 A.D.)</a:t>
            </a:r>
            <a:endParaRPr lang="en-US" dirty="0"/>
          </a:p>
        </p:txBody>
      </p:sp>
      <p:cxnSp>
        <p:nvCxnSpPr>
          <p:cNvPr id="62" name="Straight Connector 61"/>
          <p:cNvCxnSpPr/>
          <p:nvPr/>
        </p:nvCxnSpPr>
        <p:spPr>
          <a:xfrm>
            <a:off x="3200400" y="3276600"/>
            <a:ext cx="1447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rot="5400000">
            <a:off x="4457700" y="3467100"/>
            <a:ext cx="38179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3352800" y="3352800"/>
            <a:ext cx="1219200" cy="276999"/>
          </a:xfrm>
          <a:prstGeom prst="rect">
            <a:avLst/>
          </a:prstGeom>
          <a:noFill/>
        </p:spPr>
        <p:txBody>
          <a:bodyPr wrap="square" rtlCol="0">
            <a:spAutoFit/>
          </a:bodyPr>
          <a:lstStyle/>
          <a:p>
            <a:pPr algn="ctr"/>
            <a:r>
              <a:rPr lang="en-US" sz="1200" dirty="0" smtClean="0">
                <a:solidFill>
                  <a:srgbClr val="FF0000"/>
                </a:solidFill>
              </a:rPr>
              <a:t>Gap in record</a:t>
            </a:r>
            <a:endParaRPr lang="en-US" sz="1200" dirty="0">
              <a:solidFill>
                <a:srgbClr val="FF0000"/>
              </a:solidFill>
            </a:endParaRPr>
          </a:p>
        </p:txBody>
      </p:sp>
      <p:sp>
        <p:nvSpPr>
          <p:cNvPr id="70" name="TextBox 69"/>
          <p:cNvSpPr txBox="1"/>
          <p:nvPr/>
        </p:nvSpPr>
        <p:spPr>
          <a:xfrm>
            <a:off x="4191000" y="4267200"/>
            <a:ext cx="1981200" cy="369332"/>
          </a:xfrm>
          <a:prstGeom prst="rect">
            <a:avLst/>
          </a:prstGeom>
          <a:noFill/>
        </p:spPr>
        <p:txBody>
          <a:bodyPr wrap="square" rtlCol="0">
            <a:spAutoFit/>
          </a:bodyPr>
          <a:lstStyle/>
          <a:p>
            <a:r>
              <a:rPr lang="en-US" dirty="0" smtClean="0"/>
              <a:t>Copies with edits </a:t>
            </a:r>
            <a:endParaRPr lang="en-US" dirty="0"/>
          </a:p>
        </p:txBody>
      </p:sp>
      <p:sp>
        <p:nvSpPr>
          <p:cNvPr id="71" name="TextBox 70"/>
          <p:cNvSpPr txBox="1"/>
          <p:nvPr/>
        </p:nvSpPr>
        <p:spPr>
          <a:xfrm>
            <a:off x="5486400" y="5334000"/>
            <a:ext cx="3200400" cy="923330"/>
          </a:xfrm>
          <a:prstGeom prst="rect">
            <a:avLst/>
          </a:prstGeom>
          <a:noFill/>
        </p:spPr>
        <p:txBody>
          <a:bodyPr wrap="square" rtlCol="0">
            <a:spAutoFit/>
          </a:bodyPr>
          <a:lstStyle/>
          <a:p>
            <a:pPr algn="ctr"/>
            <a:r>
              <a:rPr lang="en-US" dirty="0" smtClean="0"/>
              <a:t>How much is historical and how much is the church’s perspectives of Jesus?</a:t>
            </a:r>
            <a:endParaRPr lang="en-US" dirty="0"/>
          </a:p>
        </p:txBody>
      </p:sp>
      <p:pic>
        <p:nvPicPr>
          <p:cNvPr id="1026" name="Picture 2" descr="C:\Users\Paul R McCuistion\AppData\Local\Microsoft\Windows\Temporary Internet Files\Content.IE5\GTE48IZ7\MCj04344110000[1].wmf"/>
          <p:cNvPicPr>
            <a:picLocks noChangeAspect="1" noChangeArrowheads="1"/>
          </p:cNvPicPr>
          <p:nvPr/>
        </p:nvPicPr>
        <p:blipFill>
          <a:blip r:embed="rId3" cstate="print"/>
          <a:srcRect/>
          <a:stretch>
            <a:fillRect/>
          </a:stretch>
        </p:blipFill>
        <p:spPr bwMode="auto">
          <a:xfrm>
            <a:off x="6629400" y="4191000"/>
            <a:ext cx="1016000" cy="1143000"/>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066800"/>
          <a:ext cx="8229600" cy="4997963"/>
        </p:xfrm>
        <a:graphic>
          <a:graphicData uri="http://schemas.openxmlformats.org/drawingml/2006/table">
            <a:tbl>
              <a:tblPr firstRow="1" bandRow="1">
                <a:tableStyleId>{5C22544A-7EE6-4342-B048-85BDC9FD1C3A}</a:tableStyleId>
              </a:tblPr>
              <a:tblGrid>
                <a:gridCol w="2743200"/>
                <a:gridCol w="2743200"/>
                <a:gridCol w="2743200"/>
              </a:tblGrid>
              <a:tr h="486977">
                <a:tc>
                  <a:txBody>
                    <a:bodyPr/>
                    <a:lstStyle/>
                    <a:p>
                      <a:pPr marL="41275" marR="0" algn="ctr">
                        <a:lnSpc>
                          <a:spcPct val="115000"/>
                        </a:lnSpc>
                        <a:spcBef>
                          <a:spcPts val="600"/>
                        </a:spcBef>
                        <a:spcAft>
                          <a:spcPts val="1000"/>
                        </a:spcAft>
                      </a:pPr>
                      <a:r>
                        <a:rPr lang="en-US" sz="1000" b="1" spc="-25" dirty="0">
                          <a:solidFill>
                            <a:srgbClr val="000000"/>
                          </a:solidFill>
                          <a:latin typeface="Arial"/>
                          <a:ea typeface="Calibri"/>
                          <a:cs typeface="Times New Roman"/>
                        </a:rPr>
                        <a:t>Scholar</a:t>
                      </a:r>
                      <a:endParaRPr lang="en-US" sz="1600" dirty="0">
                        <a:latin typeface="Times New Roman"/>
                        <a:ea typeface="Calibri"/>
                        <a:cs typeface="Times New Roman"/>
                      </a:endParaRPr>
                    </a:p>
                  </a:txBody>
                  <a:tcPr marL="25400" marR="25400" marT="0" marB="0" anchor="ctr"/>
                </a:tc>
                <a:tc>
                  <a:txBody>
                    <a:bodyPr/>
                    <a:lstStyle/>
                    <a:p>
                      <a:pPr marL="39370" marR="213360" indent="-3175" algn="ctr">
                        <a:lnSpc>
                          <a:spcPct val="115000"/>
                        </a:lnSpc>
                        <a:spcBef>
                          <a:spcPts val="600"/>
                        </a:spcBef>
                        <a:spcAft>
                          <a:spcPts val="1000"/>
                        </a:spcAft>
                      </a:pPr>
                      <a:r>
                        <a:rPr lang="en-US" sz="1000" b="1" dirty="0">
                          <a:solidFill>
                            <a:srgbClr val="000000"/>
                          </a:solidFill>
                          <a:latin typeface="Arial"/>
                          <a:ea typeface="Calibri"/>
                          <a:cs typeface="Times New Roman"/>
                        </a:rPr>
                        <a:t>Image of </a:t>
                      </a:r>
                      <a:r>
                        <a:rPr lang="en-US" sz="1000" b="1" spc="-40" dirty="0">
                          <a:solidFill>
                            <a:srgbClr val="000000"/>
                          </a:solidFill>
                          <a:latin typeface="Arial"/>
                          <a:ea typeface="Calibri"/>
                          <a:cs typeface="Times New Roman"/>
                        </a:rPr>
                        <a:t>Historical Jesus</a:t>
                      </a:r>
                      <a:endParaRPr lang="en-US" sz="1600" dirty="0">
                        <a:latin typeface="Times New Roman"/>
                        <a:ea typeface="Calibri"/>
                        <a:cs typeface="Times New Roman"/>
                      </a:endParaRPr>
                    </a:p>
                  </a:txBody>
                  <a:tcPr marL="25400" marR="25400" marT="0" marB="0" anchor="ctr"/>
                </a:tc>
                <a:tc>
                  <a:txBody>
                    <a:bodyPr/>
                    <a:lstStyle/>
                    <a:p>
                      <a:pPr marL="42545" marR="0" algn="ctr">
                        <a:lnSpc>
                          <a:spcPct val="115000"/>
                        </a:lnSpc>
                        <a:spcBef>
                          <a:spcPts val="600"/>
                        </a:spcBef>
                        <a:spcAft>
                          <a:spcPts val="1000"/>
                        </a:spcAft>
                      </a:pPr>
                      <a:r>
                        <a:rPr lang="en-US" sz="1000" b="1" spc="-30">
                          <a:solidFill>
                            <a:srgbClr val="000000"/>
                          </a:solidFill>
                          <a:latin typeface="Arial"/>
                          <a:ea typeface="Calibri"/>
                          <a:cs typeface="Times New Roman"/>
                        </a:rPr>
                        <a:t>Main Conclusion</a:t>
                      </a:r>
                      <a:endParaRPr lang="en-US" sz="1600">
                        <a:latin typeface="Times New Roman"/>
                        <a:ea typeface="Calibri"/>
                        <a:cs typeface="Times New Roman"/>
                      </a:endParaRPr>
                    </a:p>
                  </a:txBody>
                  <a:tcPr marL="25400" marR="25400" marT="0" marB="0" anchor="ctr"/>
                </a:tc>
              </a:tr>
              <a:tr h="486977">
                <a:tc>
                  <a:txBody>
                    <a:bodyPr/>
                    <a:lstStyle/>
                    <a:p>
                      <a:pPr marL="41275" marR="0">
                        <a:lnSpc>
                          <a:spcPct val="115000"/>
                        </a:lnSpc>
                        <a:spcBef>
                          <a:spcPts val="600"/>
                        </a:spcBef>
                        <a:spcAft>
                          <a:spcPts val="1000"/>
                        </a:spcAft>
                      </a:pPr>
                      <a:r>
                        <a:rPr lang="en-US" sz="1000">
                          <a:solidFill>
                            <a:srgbClr val="000000"/>
                          </a:solidFill>
                          <a:latin typeface="Arial"/>
                          <a:ea typeface="Calibri"/>
                          <a:cs typeface="Times New Roman"/>
                        </a:rPr>
                        <a:t>John Dominic</a:t>
                      </a:r>
                      <a:r>
                        <a:rPr lang="en-US" sz="1000" spc="-45">
                          <a:solidFill>
                            <a:srgbClr val="000000"/>
                          </a:solidFill>
                          <a:latin typeface="Arial"/>
                          <a:ea typeface="Calibri"/>
                          <a:cs typeface="Times New Roman"/>
                        </a:rPr>
                        <a:t> Crossan</a:t>
                      </a:r>
                      <a:r>
                        <a:rPr lang="en-US" sz="1000" spc="-45" baseline="30000">
                          <a:solidFill>
                            <a:srgbClr val="000000"/>
                          </a:solidFill>
                          <a:latin typeface="Arial"/>
                          <a:ea typeface="Calibri"/>
                          <a:cs typeface="Times New Roman"/>
                        </a:rPr>
                        <a:t>6</a:t>
                      </a:r>
                      <a:endParaRPr lang="en-US" sz="1600">
                        <a:latin typeface="Times New Roman"/>
                        <a:ea typeface="Calibri"/>
                        <a:cs typeface="Times New Roman"/>
                      </a:endParaRPr>
                    </a:p>
                  </a:txBody>
                  <a:tcPr marL="25400" marR="25400" marT="0" marB="0" anchor="ctr"/>
                </a:tc>
                <a:tc>
                  <a:txBody>
                    <a:bodyPr/>
                    <a:lstStyle/>
                    <a:p>
                      <a:pPr marL="41275" marR="0">
                        <a:lnSpc>
                          <a:spcPct val="115000"/>
                        </a:lnSpc>
                        <a:spcBef>
                          <a:spcPts val="600"/>
                        </a:spcBef>
                        <a:spcAft>
                          <a:spcPts val="1000"/>
                        </a:spcAft>
                      </a:pPr>
                      <a:r>
                        <a:rPr lang="en-US" sz="1000" spc="-25">
                          <a:solidFill>
                            <a:srgbClr val="000000"/>
                          </a:solidFill>
                          <a:latin typeface="Arial"/>
                          <a:ea typeface="Calibri"/>
                          <a:cs typeface="Times New Roman"/>
                        </a:rPr>
                        <a:t>Jesus, the Jewish</a:t>
                      </a:r>
                      <a:r>
                        <a:rPr lang="en-US" sz="1000" spc="-15">
                          <a:solidFill>
                            <a:srgbClr val="000000"/>
                          </a:solidFill>
                          <a:latin typeface="Arial"/>
                          <a:ea typeface="Calibri"/>
                          <a:cs typeface="Times New Roman"/>
                        </a:rPr>
                        <a:t> cynic and social</a:t>
                      </a:r>
                      <a:r>
                        <a:rPr lang="en-US" sz="1000" spc="5">
                          <a:solidFill>
                            <a:srgbClr val="000000"/>
                          </a:solidFill>
                          <a:latin typeface="Arial"/>
                          <a:ea typeface="Calibri"/>
                          <a:cs typeface="Times New Roman"/>
                        </a:rPr>
                        <a:t> reformer</a:t>
                      </a:r>
                      <a:endParaRPr lang="en-US" sz="1600">
                        <a:latin typeface="Times New Roman"/>
                        <a:ea typeface="Calibri"/>
                        <a:cs typeface="Times New Roman"/>
                      </a:endParaRPr>
                    </a:p>
                  </a:txBody>
                  <a:tcPr marL="25400" marR="25400" marT="0" marB="0" anchor="ctr"/>
                </a:tc>
                <a:tc>
                  <a:txBody>
                    <a:bodyPr/>
                    <a:lstStyle/>
                    <a:p>
                      <a:pPr marL="39370" marR="0">
                        <a:lnSpc>
                          <a:spcPct val="115000"/>
                        </a:lnSpc>
                        <a:spcBef>
                          <a:spcPts val="600"/>
                        </a:spcBef>
                        <a:spcAft>
                          <a:spcPts val="1000"/>
                        </a:spcAft>
                      </a:pPr>
                      <a:r>
                        <a:rPr lang="en-US" sz="1000" spc="-25">
                          <a:solidFill>
                            <a:srgbClr val="000000"/>
                          </a:solidFill>
                          <a:latin typeface="Arial"/>
                          <a:ea typeface="Calibri"/>
                          <a:cs typeface="Times New Roman"/>
                        </a:rPr>
                        <a:t>Jesus was a peasant who</a:t>
                      </a:r>
                      <a:r>
                        <a:rPr lang="en-US" sz="1000" spc="-15">
                          <a:solidFill>
                            <a:srgbClr val="000000"/>
                          </a:solidFill>
                          <a:latin typeface="Arial"/>
                          <a:ea typeface="Calibri"/>
                          <a:cs typeface="Times New Roman"/>
                        </a:rPr>
                        <a:t> advocated God's radical social justice against Roman</a:t>
                      </a:r>
                      <a:r>
                        <a:rPr lang="en-US" sz="1000" spc="-10">
                          <a:solidFill>
                            <a:srgbClr val="000000"/>
                          </a:solidFill>
                          <a:latin typeface="Arial"/>
                          <a:ea typeface="Calibri"/>
                          <a:cs typeface="Times New Roman"/>
                        </a:rPr>
                        <a:t> tyranny</a:t>
                      </a:r>
                      <a:endParaRPr lang="en-US" sz="1600">
                        <a:latin typeface="Times New Roman"/>
                        <a:ea typeface="Calibri"/>
                        <a:cs typeface="Times New Roman"/>
                      </a:endParaRPr>
                    </a:p>
                  </a:txBody>
                  <a:tcPr marL="25400" marR="25400" marT="0" marB="0" anchor="ctr"/>
                </a:tc>
              </a:tr>
              <a:tr h="552352">
                <a:tc>
                  <a:txBody>
                    <a:bodyPr/>
                    <a:lstStyle/>
                    <a:p>
                      <a:pPr marL="46990" marR="0">
                        <a:lnSpc>
                          <a:spcPct val="115000"/>
                        </a:lnSpc>
                        <a:spcBef>
                          <a:spcPts val="600"/>
                        </a:spcBef>
                        <a:spcAft>
                          <a:spcPts val="1000"/>
                        </a:spcAft>
                      </a:pPr>
                      <a:r>
                        <a:rPr lang="en-US" sz="1000" spc="-30">
                          <a:solidFill>
                            <a:srgbClr val="000000"/>
                          </a:solidFill>
                          <a:latin typeface="Arial"/>
                          <a:ea typeface="Calibri"/>
                          <a:cs typeface="Times New Roman"/>
                        </a:rPr>
                        <a:t>Marcus Borg</a:t>
                      </a:r>
                      <a:r>
                        <a:rPr lang="en-US" sz="1000" spc="-30" baseline="30000">
                          <a:solidFill>
                            <a:srgbClr val="000000"/>
                          </a:solidFill>
                          <a:latin typeface="Arial"/>
                          <a:ea typeface="Calibri"/>
                          <a:cs typeface="Times New Roman"/>
                        </a:rPr>
                        <a:t>7</a:t>
                      </a:r>
                      <a:endParaRPr lang="en-US" sz="1600">
                        <a:latin typeface="Times New Roman"/>
                        <a:ea typeface="Calibri"/>
                        <a:cs typeface="Times New Roman"/>
                      </a:endParaRPr>
                    </a:p>
                  </a:txBody>
                  <a:tcPr marL="25400" marR="25400" marT="0" marB="0" anchor="ctr"/>
                </a:tc>
                <a:tc>
                  <a:txBody>
                    <a:bodyPr/>
                    <a:lstStyle/>
                    <a:p>
                      <a:pPr marL="41275" marR="0">
                        <a:lnSpc>
                          <a:spcPct val="115000"/>
                        </a:lnSpc>
                        <a:spcBef>
                          <a:spcPts val="600"/>
                        </a:spcBef>
                        <a:spcAft>
                          <a:spcPts val="1000"/>
                        </a:spcAft>
                      </a:pPr>
                      <a:r>
                        <a:rPr lang="en-US" sz="1000" spc="-30">
                          <a:solidFill>
                            <a:srgbClr val="000000"/>
                          </a:solidFill>
                          <a:latin typeface="Arial"/>
                          <a:ea typeface="Calibri"/>
                          <a:cs typeface="Times New Roman"/>
                        </a:rPr>
                        <a:t>Jesus, the Jewish</a:t>
                      </a:r>
                      <a:r>
                        <a:rPr lang="en-US" sz="1000" spc="-10">
                          <a:solidFill>
                            <a:srgbClr val="000000"/>
                          </a:solidFill>
                          <a:latin typeface="Arial"/>
                          <a:ea typeface="Calibri"/>
                          <a:cs typeface="Times New Roman"/>
                        </a:rPr>
                        <a:t> Mystic, "Spirit man"</a:t>
                      </a:r>
                      <a:endParaRPr lang="en-US" sz="1600">
                        <a:latin typeface="Times New Roman"/>
                        <a:ea typeface="Calibri"/>
                        <a:cs typeface="Times New Roman"/>
                      </a:endParaRPr>
                    </a:p>
                  </a:txBody>
                  <a:tcPr marL="25400" marR="25400" marT="0" marB="0" anchor="ctr"/>
                </a:tc>
                <a:tc>
                  <a:txBody>
                    <a:bodyPr/>
                    <a:lstStyle/>
                    <a:p>
                      <a:pPr marL="38100" marR="0">
                        <a:lnSpc>
                          <a:spcPct val="115000"/>
                        </a:lnSpc>
                        <a:spcBef>
                          <a:spcPts val="600"/>
                        </a:spcBef>
                        <a:spcAft>
                          <a:spcPts val="1000"/>
                        </a:spcAft>
                      </a:pPr>
                      <a:r>
                        <a:rPr lang="en-US" sz="1000" spc="-5">
                          <a:solidFill>
                            <a:srgbClr val="000000"/>
                          </a:solidFill>
                          <a:latin typeface="Arial"/>
                          <a:ea typeface="Calibri"/>
                          <a:cs typeface="Times New Roman"/>
                        </a:rPr>
                        <a:t>Jesus'visions and intimacy</a:t>
                      </a:r>
                      <a:r>
                        <a:rPr lang="en-US" sz="1000">
                          <a:solidFill>
                            <a:srgbClr val="000000"/>
                          </a:solidFill>
                          <a:latin typeface="Arial"/>
                          <a:ea typeface="Calibri"/>
                          <a:cs typeface="Times New Roman"/>
                        </a:rPr>
                        <a:t> with God empowered his</a:t>
                      </a:r>
                      <a:r>
                        <a:rPr lang="en-US" sz="1000" spc="-15">
                          <a:solidFill>
                            <a:srgbClr val="000000"/>
                          </a:solidFill>
                          <a:latin typeface="Arial"/>
                          <a:ea typeface="Calibri"/>
                          <a:cs typeface="Times New Roman"/>
                        </a:rPr>
                        <a:t> mission to revitalize Israel</a:t>
                      </a:r>
                      <a:r>
                        <a:rPr lang="en-US" sz="1000" spc="-10">
                          <a:solidFill>
                            <a:srgbClr val="000000"/>
                          </a:solidFill>
                          <a:latin typeface="Arial"/>
                          <a:ea typeface="Calibri"/>
                          <a:cs typeface="Times New Roman"/>
                        </a:rPr>
                        <a:t> with a strong sense of social</a:t>
                      </a:r>
                      <a:r>
                        <a:rPr lang="en-US" sz="1000" spc="-15">
                          <a:solidFill>
                            <a:srgbClr val="000000"/>
                          </a:solidFill>
                          <a:latin typeface="Arial"/>
                          <a:ea typeface="Calibri"/>
                          <a:cs typeface="Times New Roman"/>
                        </a:rPr>
                        <a:t> compassion</a:t>
                      </a:r>
                      <a:endParaRPr lang="en-US" sz="1600">
                        <a:latin typeface="Times New Roman"/>
                        <a:ea typeface="Calibri"/>
                        <a:cs typeface="Times New Roman"/>
                      </a:endParaRPr>
                    </a:p>
                  </a:txBody>
                  <a:tcPr marL="25400" marR="25400" marT="0" marB="0" anchor="ctr"/>
                </a:tc>
              </a:tr>
              <a:tr h="552352">
                <a:tc>
                  <a:txBody>
                    <a:bodyPr/>
                    <a:lstStyle/>
                    <a:p>
                      <a:pPr marL="45720" marR="0">
                        <a:lnSpc>
                          <a:spcPct val="115000"/>
                        </a:lnSpc>
                        <a:spcBef>
                          <a:spcPts val="600"/>
                        </a:spcBef>
                        <a:spcAft>
                          <a:spcPts val="1000"/>
                        </a:spcAft>
                      </a:pPr>
                      <a:r>
                        <a:rPr lang="en-US" sz="1000" spc="15">
                          <a:solidFill>
                            <a:srgbClr val="000000"/>
                          </a:solidFill>
                          <a:latin typeface="Arial"/>
                          <a:ea typeface="Calibri"/>
                          <a:cs typeface="Times New Roman"/>
                        </a:rPr>
                        <a:t>Burton L</a:t>
                      </a:r>
                      <a:r>
                        <a:rPr lang="en-US" sz="1000" spc="-45">
                          <a:solidFill>
                            <a:srgbClr val="000000"/>
                          </a:solidFill>
                          <a:latin typeface="Arial"/>
                          <a:ea typeface="Calibri"/>
                          <a:cs typeface="Times New Roman"/>
                        </a:rPr>
                        <a:t> Mack</a:t>
                      </a:r>
                      <a:r>
                        <a:rPr lang="en-US" sz="1000" spc="-45" baseline="30000">
                          <a:solidFill>
                            <a:srgbClr val="000000"/>
                          </a:solidFill>
                          <a:latin typeface="Arial"/>
                          <a:ea typeface="Calibri"/>
                          <a:cs typeface="Times New Roman"/>
                        </a:rPr>
                        <a:t>8</a:t>
                      </a:r>
                      <a:endParaRPr lang="en-US" sz="1600">
                        <a:latin typeface="Times New Roman"/>
                        <a:ea typeface="Calibri"/>
                        <a:cs typeface="Times New Roman"/>
                      </a:endParaRPr>
                    </a:p>
                  </a:txBody>
                  <a:tcPr marL="25400" marR="25400" marT="0" marB="0" anchor="ctr"/>
                </a:tc>
                <a:tc>
                  <a:txBody>
                    <a:bodyPr/>
                    <a:lstStyle/>
                    <a:p>
                      <a:pPr marL="39370" marR="0">
                        <a:lnSpc>
                          <a:spcPct val="115000"/>
                        </a:lnSpc>
                        <a:spcBef>
                          <a:spcPts val="600"/>
                        </a:spcBef>
                        <a:spcAft>
                          <a:spcPts val="1000"/>
                        </a:spcAft>
                      </a:pPr>
                      <a:r>
                        <a:rPr lang="en-US" sz="1000" spc="-25">
                          <a:solidFill>
                            <a:srgbClr val="000000"/>
                          </a:solidFill>
                          <a:latin typeface="Arial"/>
                          <a:ea typeface="Calibri"/>
                          <a:cs typeface="Times New Roman"/>
                        </a:rPr>
                        <a:t>Jesus, the</a:t>
                      </a:r>
                      <a:r>
                        <a:rPr lang="en-US" sz="1000" spc="-5">
                          <a:solidFill>
                            <a:srgbClr val="000000"/>
                          </a:solidFill>
                          <a:latin typeface="Arial"/>
                          <a:ea typeface="Calibri"/>
                          <a:cs typeface="Times New Roman"/>
                        </a:rPr>
                        <a:t> wandering sage</a:t>
                      </a:r>
                      <a:endParaRPr lang="en-US" sz="1600">
                        <a:latin typeface="Times New Roman"/>
                        <a:ea typeface="Calibri"/>
                        <a:cs typeface="Times New Roman"/>
                      </a:endParaRPr>
                    </a:p>
                  </a:txBody>
                  <a:tcPr marL="25400" marR="25400" marT="0" marB="0" anchor="ctr"/>
                </a:tc>
                <a:tc>
                  <a:txBody>
                    <a:bodyPr/>
                    <a:lstStyle/>
                    <a:p>
                      <a:pPr marL="41275" marR="0">
                        <a:lnSpc>
                          <a:spcPct val="115000"/>
                        </a:lnSpc>
                        <a:spcBef>
                          <a:spcPts val="600"/>
                        </a:spcBef>
                        <a:spcAft>
                          <a:spcPts val="1000"/>
                        </a:spcAft>
                      </a:pPr>
                      <a:r>
                        <a:rPr lang="en-US" sz="1000">
                          <a:solidFill>
                            <a:srgbClr val="000000"/>
                          </a:solidFill>
                          <a:latin typeface="Arial"/>
                          <a:ea typeface="Calibri"/>
                          <a:cs typeface="Times New Roman"/>
                        </a:rPr>
                        <a:t>Neither miracle worker nor</a:t>
                      </a:r>
                      <a:r>
                        <a:rPr lang="en-US" sz="1000" spc="-20">
                          <a:solidFill>
                            <a:srgbClr val="000000"/>
                          </a:solidFill>
                          <a:latin typeface="Arial"/>
                          <a:ea typeface="Calibri"/>
                          <a:cs typeface="Times New Roman"/>
                        </a:rPr>
                        <a:t> Son of God, Jesus was simply</a:t>
                      </a:r>
                      <a:r>
                        <a:rPr lang="en-US" sz="1000">
                          <a:solidFill>
                            <a:srgbClr val="000000"/>
                          </a:solidFill>
                          <a:latin typeface="Arial"/>
                          <a:ea typeface="Calibri"/>
                          <a:cs typeface="Times New Roman"/>
                        </a:rPr>
                        <a:t> a wandering philosopher who taught a way of living in</a:t>
                      </a:r>
                      <a:r>
                        <a:rPr lang="en-US" sz="1000" spc="-15">
                          <a:solidFill>
                            <a:srgbClr val="000000"/>
                          </a:solidFill>
                          <a:latin typeface="Arial"/>
                          <a:ea typeface="Calibri"/>
                          <a:cs typeface="Times New Roman"/>
                        </a:rPr>
                        <a:t> the villages of Galilee</a:t>
                      </a:r>
                      <a:endParaRPr lang="en-US" sz="1600">
                        <a:latin typeface="Times New Roman"/>
                        <a:ea typeface="Calibri"/>
                        <a:cs typeface="Times New Roman"/>
                      </a:endParaRPr>
                    </a:p>
                  </a:txBody>
                  <a:tcPr marL="25400" marR="25400" marT="0" marB="0" anchor="ctr"/>
                </a:tc>
              </a:tr>
              <a:tr h="552352">
                <a:tc>
                  <a:txBody>
                    <a:bodyPr/>
                    <a:lstStyle/>
                    <a:p>
                      <a:pPr marL="50165" marR="0">
                        <a:lnSpc>
                          <a:spcPct val="115000"/>
                        </a:lnSpc>
                        <a:spcBef>
                          <a:spcPts val="600"/>
                        </a:spcBef>
                        <a:spcAft>
                          <a:spcPts val="1000"/>
                        </a:spcAft>
                      </a:pPr>
                      <a:r>
                        <a:rPr lang="en-US" sz="1000" spc="-35">
                          <a:solidFill>
                            <a:srgbClr val="000000"/>
                          </a:solidFill>
                          <a:latin typeface="Arial"/>
                          <a:ea typeface="Calibri"/>
                          <a:cs typeface="Times New Roman"/>
                        </a:rPr>
                        <a:t>John P. Meier</a:t>
                      </a:r>
                      <a:r>
                        <a:rPr lang="en-US" sz="1000" spc="-35" baseline="30000">
                          <a:solidFill>
                            <a:srgbClr val="000000"/>
                          </a:solidFill>
                          <a:latin typeface="Arial"/>
                          <a:ea typeface="Calibri"/>
                          <a:cs typeface="Times New Roman"/>
                        </a:rPr>
                        <a:t>9</a:t>
                      </a:r>
                      <a:endParaRPr lang="en-US" sz="1600">
                        <a:latin typeface="Times New Roman"/>
                        <a:ea typeface="Calibri"/>
                        <a:cs typeface="Times New Roman"/>
                      </a:endParaRPr>
                    </a:p>
                  </a:txBody>
                  <a:tcPr marL="25400" marR="25400" marT="0" marB="0" anchor="ctr"/>
                </a:tc>
                <a:tc>
                  <a:txBody>
                    <a:bodyPr/>
                    <a:lstStyle/>
                    <a:p>
                      <a:pPr marL="41275" marR="0">
                        <a:lnSpc>
                          <a:spcPct val="115000"/>
                        </a:lnSpc>
                        <a:spcBef>
                          <a:spcPts val="600"/>
                        </a:spcBef>
                        <a:spcAft>
                          <a:spcPts val="1000"/>
                        </a:spcAft>
                      </a:pPr>
                      <a:r>
                        <a:rPr lang="en-US" sz="1000" spc="-30">
                          <a:solidFill>
                            <a:srgbClr val="000000"/>
                          </a:solidFill>
                          <a:latin typeface="Arial"/>
                          <a:ea typeface="Calibri"/>
                          <a:cs typeface="Times New Roman"/>
                        </a:rPr>
                        <a:t>Jesus, the</a:t>
                      </a:r>
                      <a:r>
                        <a:rPr lang="en-US" sz="1000" spc="-10">
                          <a:solidFill>
                            <a:srgbClr val="000000"/>
                          </a:solidFill>
                          <a:latin typeface="Arial"/>
                          <a:ea typeface="Calibri"/>
                          <a:cs typeface="Times New Roman"/>
                        </a:rPr>
                        <a:t> marginalized Jew</a:t>
                      </a:r>
                      <a:endParaRPr lang="en-US" sz="1600">
                        <a:latin typeface="Times New Roman"/>
                        <a:ea typeface="Calibri"/>
                        <a:cs typeface="Times New Roman"/>
                      </a:endParaRPr>
                    </a:p>
                  </a:txBody>
                  <a:tcPr marL="25400" marR="25400" marT="0" marB="0" anchor="ctr"/>
                </a:tc>
                <a:tc>
                  <a:txBody>
                    <a:bodyPr/>
                    <a:lstStyle/>
                    <a:p>
                      <a:pPr marL="45720" marR="0">
                        <a:lnSpc>
                          <a:spcPct val="115000"/>
                        </a:lnSpc>
                        <a:spcBef>
                          <a:spcPts val="600"/>
                        </a:spcBef>
                        <a:spcAft>
                          <a:spcPts val="1000"/>
                        </a:spcAft>
                      </a:pPr>
                      <a:r>
                        <a:rPr lang="en-US" sz="1000" spc="-15">
                          <a:solidFill>
                            <a:srgbClr val="000000"/>
                          </a:solidFill>
                          <a:latin typeface="Arial"/>
                          <a:ea typeface="Calibri"/>
                          <a:cs typeface="Times New Roman"/>
                        </a:rPr>
                        <a:t>Known as a miracle worker, Jesus chose to live on</a:t>
                      </a:r>
                      <a:r>
                        <a:rPr lang="en-US" sz="1000" spc="-5">
                          <a:solidFill>
                            <a:srgbClr val="000000"/>
                          </a:solidFill>
                          <a:latin typeface="Arial"/>
                          <a:ea typeface="Calibri"/>
                          <a:cs typeface="Times New Roman"/>
                        </a:rPr>
                        <a:t> the margins of society,</a:t>
                      </a:r>
                      <a:r>
                        <a:rPr lang="en-US" sz="1000" spc="5">
                          <a:solidFill>
                            <a:srgbClr val="000000"/>
                          </a:solidFill>
                          <a:latin typeface="Arial"/>
                          <a:ea typeface="Calibri"/>
                          <a:cs typeface="Times New Roman"/>
                        </a:rPr>
                        <a:t> announcing God's imminent</a:t>
                      </a:r>
                      <a:r>
                        <a:rPr lang="en-US" sz="1000" spc="10">
                          <a:solidFill>
                            <a:srgbClr val="000000"/>
                          </a:solidFill>
                          <a:latin typeface="Arial"/>
                          <a:ea typeface="Calibri"/>
                          <a:cs typeface="Times New Roman"/>
                        </a:rPr>
                        <a:t> divine intervention</a:t>
                      </a:r>
                      <a:endParaRPr lang="en-US" sz="1600">
                        <a:latin typeface="Times New Roman"/>
                        <a:ea typeface="Calibri"/>
                        <a:cs typeface="Times New Roman"/>
                      </a:endParaRPr>
                    </a:p>
                  </a:txBody>
                  <a:tcPr marL="25400" marR="25400" marT="0" marB="0" anchor="ctr"/>
                </a:tc>
              </a:tr>
              <a:tr h="552352">
                <a:tc>
                  <a:txBody>
                    <a:bodyPr/>
                    <a:lstStyle/>
                    <a:p>
                      <a:pPr marL="54610" marR="0">
                        <a:lnSpc>
                          <a:spcPct val="115000"/>
                        </a:lnSpc>
                        <a:spcBef>
                          <a:spcPts val="600"/>
                        </a:spcBef>
                        <a:spcAft>
                          <a:spcPts val="1000"/>
                        </a:spcAft>
                      </a:pPr>
                      <a:r>
                        <a:rPr lang="en-US" sz="1000" spc="-20">
                          <a:solidFill>
                            <a:srgbClr val="000000"/>
                          </a:solidFill>
                          <a:latin typeface="Arial"/>
                          <a:ea typeface="Calibri"/>
                          <a:cs typeface="Times New Roman"/>
                        </a:rPr>
                        <a:t>Elizabeth Schussler</a:t>
                      </a:r>
                      <a:r>
                        <a:rPr lang="en-US" sz="1000" spc="-45">
                          <a:solidFill>
                            <a:srgbClr val="000000"/>
                          </a:solidFill>
                          <a:latin typeface="Arial"/>
                          <a:ea typeface="Calibri"/>
                          <a:cs typeface="Times New Roman"/>
                        </a:rPr>
                        <a:t> Fiorenza</a:t>
                      </a:r>
                      <a:endParaRPr lang="en-US" sz="1600">
                        <a:latin typeface="Times New Roman"/>
                        <a:ea typeface="Calibri"/>
                        <a:cs typeface="Times New Roman"/>
                      </a:endParaRPr>
                    </a:p>
                  </a:txBody>
                  <a:tcPr marL="25400" marR="25400" marT="0" marB="0" anchor="ctr"/>
                </a:tc>
                <a:tc>
                  <a:txBody>
                    <a:bodyPr/>
                    <a:lstStyle/>
                    <a:p>
                      <a:pPr marL="39370" marR="0">
                        <a:lnSpc>
                          <a:spcPct val="115000"/>
                        </a:lnSpc>
                        <a:spcBef>
                          <a:spcPts val="600"/>
                        </a:spcBef>
                        <a:spcAft>
                          <a:spcPts val="1000"/>
                        </a:spcAft>
                      </a:pPr>
                      <a:r>
                        <a:rPr lang="en-US" sz="1000" spc="-30">
                          <a:solidFill>
                            <a:srgbClr val="000000"/>
                          </a:solidFill>
                          <a:latin typeface="Arial"/>
                          <a:ea typeface="Calibri"/>
                          <a:cs typeface="Times New Roman"/>
                        </a:rPr>
                        <a:t>Jesus, the sage,</a:t>
                      </a:r>
                      <a:r>
                        <a:rPr lang="en-US" sz="1000">
                          <a:solidFill>
                            <a:srgbClr val="000000"/>
                          </a:solidFill>
                          <a:latin typeface="Arial"/>
                          <a:ea typeface="Calibri"/>
                          <a:cs typeface="Times New Roman"/>
                        </a:rPr>
                        <a:t> teacher of wisdom</a:t>
                      </a:r>
                      <a:endParaRPr lang="en-US" sz="1600">
                        <a:latin typeface="Times New Roman"/>
                        <a:ea typeface="Calibri"/>
                        <a:cs typeface="Times New Roman"/>
                      </a:endParaRPr>
                    </a:p>
                  </a:txBody>
                  <a:tcPr marL="25400" marR="25400" marT="0" marB="0" anchor="ctr"/>
                </a:tc>
                <a:tc>
                  <a:txBody>
                    <a:bodyPr/>
                    <a:lstStyle/>
                    <a:p>
                      <a:pPr marL="38100" marR="0">
                        <a:lnSpc>
                          <a:spcPct val="115000"/>
                        </a:lnSpc>
                        <a:spcBef>
                          <a:spcPts val="600"/>
                        </a:spcBef>
                        <a:spcAft>
                          <a:spcPts val="1000"/>
                        </a:spcAft>
                      </a:pPr>
                      <a:r>
                        <a:rPr lang="en-US" sz="1000" spc="-20">
                          <a:solidFill>
                            <a:srgbClr val="000000"/>
                          </a:solidFill>
                          <a:latin typeface="Arial"/>
                          <a:ea typeface="Calibri"/>
                          <a:cs typeface="Times New Roman"/>
                        </a:rPr>
                        <a:t>Jesus was a teacher of</a:t>
                      </a:r>
                      <a:r>
                        <a:rPr lang="en-US" sz="1000" spc="-10">
                          <a:solidFill>
                            <a:srgbClr val="000000"/>
                          </a:solidFill>
                          <a:latin typeface="Arial"/>
                          <a:ea typeface="Calibri"/>
                          <a:cs typeface="Times New Roman"/>
                        </a:rPr>
                        <a:t> Israel's wisdom traditions,</a:t>
                      </a:r>
                      <a:r>
                        <a:rPr lang="en-US" sz="1000" spc="-5">
                          <a:solidFill>
                            <a:srgbClr val="000000"/>
                          </a:solidFill>
                          <a:latin typeface="Arial"/>
                          <a:ea typeface="Calibri"/>
                          <a:cs typeface="Times New Roman"/>
                        </a:rPr>
                        <a:t> considering himself a</a:t>
                      </a:r>
                      <a:r>
                        <a:rPr lang="en-US" sz="1000" spc="5">
                          <a:solidFill>
                            <a:srgbClr val="000000"/>
                          </a:solidFill>
                          <a:latin typeface="Arial"/>
                          <a:ea typeface="Calibri"/>
                          <a:cs typeface="Times New Roman"/>
                        </a:rPr>
                        <a:t> prophet of personified</a:t>
                      </a:r>
                      <a:r>
                        <a:rPr lang="en-US" sz="1000" spc="-20">
                          <a:solidFill>
                            <a:srgbClr val="000000"/>
                          </a:solidFill>
                          <a:latin typeface="Arial"/>
                          <a:ea typeface="Calibri"/>
                          <a:cs typeface="Times New Roman"/>
                        </a:rPr>
                        <a:t> wisdom, Israel's "Sophia."</a:t>
                      </a:r>
                      <a:endParaRPr lang="en-US" sz="1600">
                        <a:latin typeface="Times New Roman"/>
                        <a:ea typeface="Calibri"/>
                        <a:cs typeface="Times New Roman"/>
                      </a:endParaRPr>
                    </a:p>
                  </a:txBody>
                  <a:tcPr marL="25400" marR="25400" marT="0" marB="0" anchor="ctr"/>
                </a:tc>
              </a:tr>
              <a:tr h="736469">
                <a:tc>
                  <a:txBody>
                    <a:bodyPr/>
                    <a:lstStyle/>
                    <a:p>
                      <a:pPr marL="48895" marR="0">
                        <a:lnSpc>
                          <a:spcPct val="115000"/>
                        </a:lnSpc>
                        <a:spcBef>
                          <a:spcPts val="600"/>
                        </a:spcBef>
                        <a:spcAft>
                          <a:spcPts val="1000"/>
                        </a:spcAft>
                      </a:pPr>
                      <a:r>
                        <a:rPr lang="en-US" sz="1000" spc="-50">
                          <a:solidFill>
                            <a:srgbClr val="000000"/>
                          </a:solidFill>
                          <a:latin typeface="Arial"/>
                          <a:ea typeface="Calibri"/>
                          <a:cs typeface="Times New Roman"/>
                        </a:rPr>
                        <a:t>James D. G. Dunn</a:t>
                      </a:r>
                      <a:endParaRPr lang="en-US" sz="1600">
                        <a:latin typeface="Times New Roman"/>
                        <a:ea typeface="Calibri"/>
                        <a:cs typeface="Times New Roman"/>
                      </a:endParaRPr>
                    </a:p>
                  </a:txBody>
                  <a:tcPr marL="25400" marR="25400" marT="0" marB="0" anchor="ctr"/>
                </a:tc>
                <a:tc>
                  <a:txBody>
                    <a:bodyPr/>
                    <a:lstStyle/>
                    <a:p>
                      <a:pPr marL="38100" marR="0">
                        <a:lnSpc>
                          <a:spcPct val="115000"/>
                        </a:lnSpc>
                        <a:spcBef>
                          <a:spcPts val="600"/>
                        </a:spcBef>
                        <a:spcAft>
                          <a:spcPts val="1000"/>
                        </a:spcAft>
                      </a:pPr>
                      <a:r>
                        <a:rPr lang="en-US" sz="1000" spc="-25">
                          <a:solidFill>
                            <a:srgbClr val="000000"/>
                          </a:solidFill>
                          <a:latin typeface="Arial"/>
                          <a:ea typeface="Calibri"/>
                          <a:cs typeface="Times New Roman"/>
                        </a:rPr>
                        <a:t>Jesus, the Jewish</a:t>
                      </a:r>
                      <a:r>
                        <a:rPr lang="en-US" sz="1000" spc="-30">
                          <a:solidFill>
                            <a:srgbClr val="000000"/>
                          </a:solidFill>
                          <a:latin typeface="Arial"/>
                          <a:ea typeface="Calibri"/>
                          <a:cs typeface="Times New Roman"/>
                        </a:rPr>
                        <a:t> Messiah</a:t>
                      </a:r>
                      <a:endParaRPr lang="en-US" sz="1600">
                        <a:latin typeface="Times New Roman"/>
                        <a:ea typeface="Calibri"/>
                        <a:cs typeface="Times New Roman"/>
                      </a:endParaRPr>
                    </a:p>
                  </a:txBody>
                  <a:tcPr marL="25400" marR="25400" marT="0" marB="0" anchor="ctr"/>
                </a:tc>
                <a:tc>
                  <a:txBody>
                    <a:bodyPr/>
                    <a:lstStyle/>
                    <a:p>
                      <a:pPr marL="38100" marR="0">
                        <a:lnSpc>
                          <a:spcPct val="115000"/>
                        </a:lnSpc>
                        <a:spcBef>
                          <a:spcPts val="600"/>
                        </a:spcBef>
                        <a:spcAft>
                          <a:spcPts val="1000"/>
                        </a:spcAft>
                      </a:pPr>
                      <a:r>
                        <a:rPr lang="en-US" sz="1000" spc="-25">
                          <a:solidFill>
                            <a:srgbClr val="000000"/>
                          </a:solidFill>
                          <a:latin typeface="Arial"/>
                          <a:ea typeface="Calibri"/>
                          <a:cs typeface="Times New Roman"/>
                        </a:rPr>
                        <a:t>Jesus saw himself as </a:t>
                      </a:r>
                      <a:r>
                        <a:rPr lang="en-US" sz="1000" spc="-5">
                          <a:solidFill>
                            <a:srgbClr val="000000"/>
                          </a:solidFill>
                          <a:latin typeface="Arial"/>
                          <a:ea typeface="Calibri"/>
                          <a:cs typeface="Times New Roman"/>
                        </a:rPr>
                        <a:t>fulfilling </a:t>
                      </a:r>
                      <a:r>
                        <a:rPr lang="en-US" sz="1000" i="1" spc="-5">
                          <a:solidFill>
                            <a:srgbClr val="000000"/>
                          </a:solidFill>
                          <a:latin typeface="Arial"/>
                          <a:ea typeface="Calibri"/>
                          <a:cs typeface="Times New Roman"/>
                        </a:rPr>
                        <a:t>Jewish </a:t>
                      </a:r>
                      <a:r>
                        <a:rPr lang="en-US" sz="1000" spc="-5">
                          <a:solidFill>
                            <a:srgbClr val="000000"/>
                          </a:solidFill>
                          <a:latin typeface="Arial"/>
                          <a:ea typeface="Calibri"/>
                          <a:cs typeface="Times New Roman"/>
                        </a:rPr>
                        <a:t>messianic </a:t>
                      </a:r>
                      <a:r>
                        <a:rPr lang="en-US" sz="1000">
                          <a:solidFill>
                            <a:srgbClr val="000000"/>
                          </a:solidFill>
                          <a:latin typeface="Arial"/>
                          <a:ea typeface="Calibri"/>
                          <a:cs typeface="Times New Roman"/>
                        </a:rPr>
                        <a:t>expectations and rejecting </a:t>
                      </a:r>
                      <a:r>
                        <a:rPr lang="en-US" sz="1000" spc="-5">
                          <a:solidFill>
                            <a:srgbClr val="000000"/>
                          </a:solidFill>
                          <a:latin typeface="Arial"/>
                          <a:ea typeface="Calibri"/>
                          <a:cs typeface="Times New Roman"/>
                        </a:rPr>
                        <a:t>the royal (military) claims, </a:t>
                      </a:r>
                      <a:r>
                        <a:rPr lang="en-US" sz="1000">
                          <a:solidFill>
                            <a:srgbClr val="000000"/>
                          </a:solidFill>
                          <a:latin typeface="Arial"/>
                          <a:ea typeface="Calibri"/>
                          <a:cs typeface="Times New Roman"/>
                        </a:rPr>
                        <a:t>thereby refining these expectations in line with his </a:t>
                      </a:r>
                      <a:r>
                        <a:rPr lang="en-US" sz="1000" spc="-10">
                          <a:solidFill>
                            <a:srgbClr val="000000"/>
                          </a:solidFill>
                          <a:latin typeface="Arial"/>
                          <a:ea typeface="Calibri"/>
                          <a:cs typeface="Times New Roman"/>
                        </a:rPr>
                        <a:t>ministry and message.</a:t>
                      </a:r>
                      <a:endParaRPr lang="en-US" sz="1600">
                        <a:latin typeface="Times New Roman"/>
                        <a:ea typeface="Calibri"/>
                        <a:cs typeface="Times New Roman"/>
                      </a:endParaRPr>
                    </a:p>
                  </a:txBody>
                  <a:tcPr marL="25400" marR="25400" marT="0" marB="0" anchor="ctr"/>
                </a:tc>
              </a:tr>
              <a:tr h="552352">
                <a:tc>
                  <a:txBody>
                    <a:bodyPr/>
                    <a:lstStyle/>
                    <a:p>
                      <a:pPr marL="52070" marR="0">
                        <a:lnSpc>
                          <a:spcPct val="115000"/>
                        </a:lnSpc>
                        <a:spcBef>
                          <a:spcPts val="600"/>
                        </a:spcBef>
                        <a:spcAft>
                          <a:spcPts val="1000"/>
                        </a:spcAft>
                      </a:pPr>
                      <a:r>
                        <a:rPr lang="en-US" sz="1000" spc="-65">
                          <a:solidFill>
                            <a:srgbClr val="000000"/>
                          </a:solidFill>
                          <a:latin typeface="Arial"/>
                          <a:ea typeface="Calibri"/>
                          <a:cs typeface="Times New Roman"/>
                        </a:rPr>
                        <a:t>E. P. Sanders</a:t>
                      </a:r>
                      <a:endParaRPr lang="en-US" sz="1600">
                        <a:latin typeface="Times New Roman"/>
                        <a:ea typeface="Calibri"/>
                        <a:cs typeface="Times New Roman"/>
                      </a:endParaRPr>
                    </a:p>
                  </a:txBody>
                  <a:tcPr marL="25400" marR="25400" marT="0" marB="0" anchor="ctr"/>
                </a:tc>
                <a:tc>
                  <a:txBody>
                    <a:bodyPr/>
                    <a:lstStyle/>
                    <a:p>
                      <a:pPr marL="36830" marR="0">
                        <a:lnSpc>
                          <a:spcPct val="115000"/>
                        </a:lnSpc>
                        <a:spcBef>
                          <a:spcPts val="600"/>
                        </a:spcBef>
                        <a:spcAft>
                          <a:spcPts val="1000"/>
                        </a:spcAft>
                      </a:pPr>
                      <a:r>
                        <a:rPr lang="en-US" sz="1000" spc="-25">
                          <a:solidFill>
                            <a:srgbClr val="000000"/>
                          </a:solidFill>
                          <a:latin typeface="Arial"/>
                          <a:ea typeface="Calibri"/>
                          <a:cs typeface="Times New Roman"/>
                        </a:rPr>
                        <a:t>Jesus, the</a:t>
                      </a:r>
                      <a:r>
                        <a:rPr lang="en-US" sz="1000" spc="-5">
                          <a:solidFill>
                            <a:srgbClr val="000000"/>
                          </a:solidFill>
                          <a:latin typeface="Arial"/>
                          <a:ea typeface="Calibri"/>
                          <a:cs typeface="Times New Roman"/>
                        </a:rPr>
                        <a:t> eschatological</a:t>
                      </a:r>
                      <a:r>
                        <a:rPr lang="en-US" sz="1050" spc="-30">
                          <a:solidFill>
                            <a:srgbClr val="000000"/>
                          </a:solidFill>
                          <a:latin typeface="Arial"/>
                          <a:ea typeface="Calibri"/>
                          <a:cs typeface="Times New Roman"/>
                        </a:rPr>
                        <a:t> prophet</a:t>
                      </a:r>
                      <a:endParaRPr lang="en-US" sz="1600">
                        <a:latin typeface="Times New Roman"/>
                        <a:ea typeface="Calibri"/>
                        <a:cs typeface="Times New Roman"/>
                      </a:endParaRPr>
                    </a:p>
                  </a:txBody>
                  <a:tcPr marL="25400" marR="25400" marT="0" marB="0" anchor="ctr"/>
                </a:tc>
                <a:tc>
                  <a:txBody>
                    <a:bodyPr/>
                    <a:lstStyle/>
                    <a:p>
                      <a:pPr marL="36830" marR="0">
                        <a:lnSpc>
                          <a:spcPct val="115000"/>
                        </a:lnSpc>
                        <a:spcBef>
                          <a:spcPts val="600"/>
                        </a:spcBef>
                        <a:spcAft>
                          <a:spcPts val="1000"/>
                        </a:spcAft>
                      </a:pPr>
                      <a:r>
                        <a:rPr lang="en-US" sz="1000" spc="-20">
                          <a:solidFill>
                            <a:srgbClr val="000000"/>
                          </a:solidFill>
                          <a:latin typeface="Arial"/>
                          <a:ea typeface="Calibri"/>
                          <a:cs typeface="Times New Roman"/>
                        </a:rPr>
                        <a:t>Jesus came as a prophet </a:t>
                      </a:r>
                      <a:r>
                        <a:rPr lang="en-US" sz="1000" spc="-15">
                          <a:solidFill>
                            <a:srgbClr val="000000"/>
                          </a:solidFill>
                          <a:latin typeface="Arial"/>
                          <a:ea typeface="Calibri"/>
                          <a:cs typeface="Times New Roman"/>
                        </a:rPr>
                        <a:t>Jewish Palestinian </a:t>
                      </a:r>
                      <a:r>
                        <a:rPr lang="en-US" sz="1000">
                          <a:solidFill>
                            <a:srgbClr val="000000"/>
                          </a:solidFill>
                          <a:latin typeface="Arial"/>
                          <a:ea typeface="Calibri"/>
                          <a:cs typeface="Times New Roman"/>
                        </a:rPr>
                        <a:t>announcing a new age </a:t>
                      </a:r>
                      <a:r>
                        <a:rPr lang="en-US" sz="1000" spc="-5">
                          <a:solidFill>
                            <a:srgbClr val="000000"/>
                          </a:solidFill>
                          <a:latin typeface="Arial"/>
                          <a:ea typeface="Calibri"/>
                          <a:cs typeface="Times New Roman"/>
                        </a:rPr>
                        <a:t>for Israel in which God</a:t>
                      </a:r>
                      <a:r>
                        <a:rPr lang="en-US" sz="1000" spc="-15">
                          <a:solidFill>
                            <a:srgbClr val="000000"/>
                          </a:solidFill>
                          <a:latin typeface="Arial"/>
                          <a:ea typeface="Calibri"/>
                          <a:cs typeface="Times New Roman"/>
                        </a:rPr>
                        <a:t> was coming to save all, </a:t>
                      </a:r>
                      <a:r>
                        <a:rPr lang="en-US" sz="1000" spc="-5">
                          <a:solidFill>
                            <a:srgbClr val="000000"/>
                          </a:solidFill>
                          <a:latin typeface="Arial"/>
                          <a:ea typeface="Calibri"/>
                          <a:cs typeface="Times New Roman"/>
                        </a:rPr>
                        <a:t>including sinners.</a:t>
                      </a:r>
                      <a:endParaRPr lang="en-US" sz="1600">
                        <a:latin typeface="Times New Roman"/>
                        <a:ea typeface="Calibri"/>
                        <a:cs typeface="Times New Roman"/>
                      </a:endParaRPr>
                    </a:p>
                  </a:txBody>
                  <a:tcPr marL="25400" marR="25400" marT="0" marB="0" anchor="ctr"/>
                </a:tc>
              </a:tr>
              <a:tr h="486977">
                <a:tc>
                  <a:txBody>
                    <a:bodyPr/>
                    <a:lstStyle/>
                    <a:p>
                      <a:pPr marL="53340" marR="0">
                        <a:lnSpc>
                          <a:spcPct val="115000"/>
                        </a:lnSpc>
                        <a:spcBef>
                          <a:spcPts val="600"/>
                        </a:spcBef>
                        <a:spcAft>
                          <a:spcPts val="1000"/>
                        </a:spcAft>
                      </a:pPr>
                      <a:r>
                        <a:rPr lang="en-US" sz="1000" spc="-35" dirty="0">
                          <a:solidFill>
                            <a:srgbClr val="000000"/>
                          </a:solidFill>
                          <a:latin typeface="Arial"/>
                          <a:ea typeface="Calibri"/>
                          <a:cs typeface="Times New Roman"/>
                        </a:rPr>
                        <a:t>Bart D.</a:t>
                      </a:r>
                      <a:r>
                        <a:rPr lang="en-US" sz="1000" spc="-50" dirty="0">
                          <a:solidFill>
                            <a:srgbClr val="000000"/>
                          </a:solidFill>
                          <a:latin typeface="Arial"/>
                          <a:ea typeface="Calibri"/>
                          <a:cs typeface="Times New Roman"/>
                        </a:rPr>
                        <a:t> </a:t>
                      </a:r>
                      <a:r>
                        <a:rPr lang="en-US" sz="1000" spc="-50" dirty="0" err="1">
                          <a:solidFill>
                            <a:srgbClr val="000000"/>
                          </a:solidFill>
                          <a:latin typeface="Arial"/>
                          <a:ea typeface="Calibri"/>
                          <a:cs typeface="Times New Roman"/>
                        </a:rPr>
                        <a:t>Ehrman</a:t>
                      </a:r>
                      <a:endParaRPr lang="en-US" sz="1600" dirty="0">
                        <a:latin typeface="Times New Roman"/>
                        <a:ea typeface="Calibri"/>
                        <a:cs typeface="Times New Roman"/>
                      </a:endParaRPr>
                    </a:p>
                  </a:txBody>
                  <a:tcPr marL="25400" marR="25400" marT="0" marB="0" anchor="ctr"/>
                </a:tc>
                <a:tc>
                  <a:txBody>
                    <a:bodyPr/>
                    <a:lstStyle/>
                    <a:p>
                      <a:pPr marL="39370" marR="0">
                        <a:lnSpc>
                          <a:spcPct val="115000"/>
                        </a:lnSpc>
                        <a:spcBef>
                          <a:spcPts val="600"/>
                        </a:spcBef>
                        <a:spcAft>
                          <a:spcPts val="1000"/>
                        </a:spcAft>
                      </a:pPr>
                      <a:r>
                        <a:rPr lang="en-US" sz="1000" spc="-30" dirty="0">
                          <a:solidFill>
                            <a:srgbClr val="000000"/>
                          </a:solidFill>
                          <a:latin typeface="Arial"/>
                          <a:ea typeface="Calibri"/>
                          <a:cs typeface="Times New Roman"/>
                        </a:rPr>
                        <a:t>Jesus, the</a:t>
                      </a:r>
                      <a:r>
                        <a:rPr lang="en-US" sz="1000" dirty="0">
                          <a:solidFill>
                            <a:srgbClr val="000000"/>
                          </a:solidFill>
                          <a:latin typeface="Arial"/>
                          <a:ea typeface="Calibri"/>
                          <a:cs typeface="Times New Roman"/>
                        </a:rPr>
                        <a:t> apocalyptic</a:t>
                      </a:r>
                      <a:r>
                        <a:rPr lang="en-US" sz="1000" spc="10" dirty="0">
                          <a:solidFill>
                            <a:srgbClr val="000000"/>
                          </a:solidFill>
                          <a:latin typeface="Arial"/>
                          <a:ea typeface="Calibri"/>
                          <a:cs typeface="Times New Roman"/>
                        </a:rPr>
                        <a:t> prophet</a:t>
                      </a:r>
                      <a:endParaRPr lang="en-US" sz="1600" dirty="0">
                        <a:latin typeface="Times New Roman"/>
                        <a:ea typeface="Calibri"/>
                        <a:cs typeface="Times New Roman"/>
                      </a:endParaRPr>
                    </a:p>
                  </a:txBody>
                  <a:tcPr marL="25400" marR="25400" marT="0" marB="0" anchor="ctr"/>
                </a:tc>
                <a:tc>
                  <a:txBody>
                    <a:bodyPr/>
                    <a:lstStyle/>
                    <a:p>
                      <a:pPr marL="38100" marR="0">
                        <a:lnSpc>
                          <a:spcPct val="115000"/>
                        </a:lnSpc>
                        <a:spcBef>
                          <a:spcPts val="600"/>
                        </a:spcBef>
                        <a:spcAft>
                          <a:spcPts val="1000"/>
                        </a:spcAft>
                      </a:pPr>
                      <a:r>
                        <a:rPr lang="en-US" sz="1000" spc="-30" dirty="0">
                          <a:solidFill>
                            <a:srgbClr val="000000"/>
                          </a:solidFill>
                          <a:latin typeface="Arial"/>
                          <a:ea typeface="Calibri"/>
                          <a:cs typeface="Times New Roman"/>
                        </a:rPr>
                        <a:t>Jesus saw himself as a</a:t>
                      </a:r>
                      <a:r>
                        <a:rPr lang="en-US" sz="1000" dirty="0">
                          <a:solidFill>
                            <a:srgbClr val="000000"/>
                          </a:solidFill>
                          <a:latin typeface="Arial"/>
                          <a:ea typeface="Calibri"/>
                          <a:cs typeface="Times New Roman"/>
                        </a:rPr>
                        <a:t> prophet announcing God's arrival in the world to</a:t>
                      </a:r>
                      <a:r>
                        <a:rPr lang="en-US" sz="1000" spc="-5" dirty="0">
                          <a:solidFill>
                            <a:srgbClr val="000000"/>
                          </a:solidFill>
                          <a:latin typeface="Arial"/>
                          <a:ea typeface="Calibri"/>
                          <a:cs typeface="Times New Roman"/>
                        </a:rPr>
                        <a:t> overthrow the forces of evil</a:t>
                      </a:r>
                      <a:endParaRPr lang="en-US" sz="1600" dirty="0">
                        <a:latin typeface="Times New Roman"/>
                        <a:ea typeface="Calibri"/>
                        <a:cs typeface="Times New Roman"/>
                      </a:endParaRPr>
                    </a:p>
                  </a:txBody>
                  <a:tcPr marL="25400" marR="25400" marT="0" marB="0" anchor="ct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Vatican II on the Gospels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0482121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Vatican II Documents</a:t>
            </a:r>
            <a:endParaRPr lang="en-US" dirty="0"/>
          </a:p>
        </p:txBody>
      </p:sp>
      <p:sp>
        <p:nvSpPr>
          <p:cNvPr id="3" name="Content Placeholder 2"/>
          <p:cNvSpPr>
            <a:spLocks noGrp="1"/>
          </p:cNvSpPr>
          <p:nvPr>
            <p:ph idx="1"/>
          </p:nvPr>
        </p:nvSpPr>
        <p:spPr/>
        <p:txBody>
          <a:bodyPr/>
          <a:lstStyle/>
          <a:p>
            <a:r>
              <a:rPr lang="en-US" dirty="0"/>
              <a:t>Vatican II’s, Dei Verbum (§19); Pontifical Biblical Commission’s, “Instruction on the Historical Truth of the Gospels” (§6-9)</a:t>
            </a:r>
          </a:p>
          <a:p>
            <a:r>
              <a:rPr lang="en-US" dirty="0"/>
              <a:t>These two magisterial documents explained that the Gospels contain materials that originated in three distinct first-century time periods or “stages,” often all appearing in the same biblical </a:t>
            </a:r>
            <a:r>
              <a:rPr lang="en-US" dirty="0" smtClean="0"/>
              <a:t>passage</a:t>
            </a:r>
          </a:p>
          <a:p>
            <a:r>
              <a:rPr lang="en-US" dirty="0" smtClean="0"/>
              <a:t>Three Stages…</a:t>
            </a:r>
            <a:endParaRPr lang="en-US" dirty="0"/>
          </a:p>
          <a:p>
            <a:endParaRPr lang="en-US" dirty="0"/>
          </a:p>
        </p:txBody>
      </p:sp>
    </p:spTree>
    <p:extLst>
      <p:ext uri="{BB962C8B-B14F-4D97-AF65-F5344CB8AC3E}">
        <p14:creationId xmlns:p14="http://schemas.microsoft.com/office/powerpoint/2010/main" val="2104391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Stage 1</a:t>
            </a:r>
            <a:endParaRPr lang="en-US" dirty="0"/>
          </a:p>
        </p:txBody>
      </p:sp>
      <p:sp>
        <p:nvSpPr>
          <p:cNvPr id="5" name="Content Placeholder 4"/>
          <p:cNvSpPr>
            <a:spLocks noGrp="1"/>
          </p:cNvSpPr>
          <p:nvPr>
            <p:ph idx="1"/>
          </p:nvPr>
        </p:nvSpPr>
        <p:spPr/>
        <p:txBody>
          <a:bodyPr/>
          <a:lstStyle/>
          <a:p>
            <a:r>
              <a:rPr lang="en-US" dirty="0"/>
              <a:t>Stage 1: The Ministry of Jesus</a:t>
            </a:r>
          </a:p>
          <a:p>
            <a:pPr lvl="1"/>
            <a:r>
              <a:rPr lang="en-US" dirty="0" smtClean="0"/>
              <a:t>Traditions </a:t>
            </a:r>
            <a:r>
              <a:rPr lang="en-US" dirty="0"/>
              <a:t>dating from Jesus’ words and deeds during his ministry in the late </a:t>
            </a:r>
            <a:r>
              <a:rPr lang="en-US" dirty="0" smtClean="0"/>
              <a:t>20’s </a:t>
            </a:r>
          </a:p>
          <a:p>
            <a:pPr lvl="2"/>
            <a:r>
              <a:rPr lang="en-US" dirty="0" smtClean="0"/>
              <a:t>Example: </a:t>
            </a:r>
            <a:r>
              <a:rPr lang="en-US" dirty="0"/>
              <a:t>John 9: Jesus was known as a </a:t>
            </a:r>
            <a:r>
              <a:rPr lang="en-US" dirty="0" smtClean="0"/>
              <a:t>healer (find in Aland)</a:t>
            </a:r>
            <a:endParaRPr lang="en-US" dirty="0"/>
          </a:p>
        </p:txBody>
      </p:sp>
    </p:spTree>
    <p:extLst>
      <p:ext uri="{BB962C8B-B14F-4D97-AF65-F5344CB8AC3E}">
        <p14:creationId xmlns:p14="http://schemas.microsoft.com/office/powerpoint/2010/main" val="311755952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2</a:t>
            </a:r>
            <a:endParaRPr lang="en-US" dirty="0"/>
          </a:p>
        </p:txBody>
      </p:sp>
      <p:sp>
        <p:nvSpPr>
          <p:cNvPr id="3" name="Content Placeholder 2"/>
          <p:cNvSpPr>
            <a:spLocks noGrp="1"/>
          </p:cNvSpPr>
          <p:nvPr>
            <p:ph idx="1"/>
          </p:nvPr>
        </p:nvSpPr>
        <p:spPr/>
        <p:txBody>
          <a:bodyPr/>
          <a:lstStyle/>
          <a:p>
            <a:r>
              <a:rPr lang="en-US" dirty="0"/>
              <a:t>Post-</a:t>
            </a:r>
            <a:r>
              <a:rPr lang="en-US" dirty="0" err="1"/>
              <a:t>Resurrectional</a:t>
            </a:r>
            <a:r>
              <a:rPr lang="en-US" dirty="0"/>
              <a:t> Preaching of the Apostles</a:t>
            </a:r>
          </a:p>
          <a:p>
            <a:pPr lvl="1"/>
            <a:r>
              <a:rPr lang="en-US" dirty="0" smtClean="0"/>
              <a:t>Convictions </a:t>
            </a:r>
            <a:r>
              <a:rPr lang="en-US" dirty="0"/>
              <a:t>about Jesus that arose after the </a:t>
            </a:r>
            <a:r>
              <a:rPr lang="en-US" dirty="0" smtClean="0"/>
              <a:t>Resurrection</a:t>
            </a:r>
          </a:p>
          <a:p>
            <a:pPr lvl="2"/>
            <a:r>
              <a:rPr lang="en-US" dirty="0" smtClean="0"/>
              <a:t>Especially that </a:t>
            </a:r>
            <a:r>
              <a:rPr lang="en-US" dirty="0"/>
              <a:t>he was the divine “Lord” and “Son of God</a:t>
            </a:r>
            <a:r>
              <a:rPr lang="en-US" dirty="0" smtClean="0"/>
              <a:t>”</a:t>
            </a:r>
          </a:p>
          <a:p>
            <a:pPr lvl="2"/>
            <a:r>
              <a:rPr lang="en-US" dirty="0" smtClean="0"/>
              <a:t>Example: </a:t>
            </a:r>
            <a:r>
              <a:rPr lang="en-US" dirty="0"/>
              <a:t>the blind man worships Jesus, John </a:t>
            </a:r>
            <a:r>
              <a:rPr lang="en-US" dirty="0" smtClean="0"/>
              <a:t>9:38</a:t>
            </a:r>
            <a:endParaRPr lang="en-US" dirty="0"/>
          </a:p>
        </p:txBody>
      </p:sp>
    </p:spTree>
    <p:extLst>
      <p:ext uri="{BB962C8B-B14F-4D97-AF65-F5344CB8AC3E}">
        <p14:creationId xmlns:p14="http://schemas.microsoft.com/office/powerpoint/2010/main" val="42106590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3</a:t>
            </a:r>
            <a:endParaRPr lang="en-US" dirty="0"/>
          </a:p>
        </p:txBody>
      </p:sp>
      <p:sp>
        <p:nvSpPr>
          <p:cNvPr id="3" name="Content Placeholder 2"/>
          <p:cNvSpPr>
            <a:spLocks noGrp="1"/>
          </p:cNvSpPr>
          <p:nvPr>
            <p:ph idx="1"/>
          </p:nvPr>
        </p:nvSpPr>
        <p:spPr/>
        <p:txBody>
          <a:bodyPr/>
          <a:lstStyle/>
          <a:p>
            <a:r>
              <a:rPr lang="en-US" dirty="0"/>
              <a:t>The Writing of the Gospels by the Evangelists</a:t>
            </a:r>
          </a:p>
          <a:p>
            <a:pPr lvl="1"/>
            <a:r>
              <a:rPr lang="en-US" dirty="0" smtClean="0"/>
              <a:t>Texts </a:t>
            </a:r>
            <a:r>
              <a:rPr lang="en-US" dirty="0"/>
              <a:t>about Jesus that are shaped by the situations, concerns, and insights of the Gospel writers </a:t>
            </a:r>
            <a:r>
              <a:rPr lang="en-US" dirty="0" smtClean="0"/>
              <a:t>themselves (concerns with their audiences)</a:t>
            </a:r>
          </a:p>
          <a:p>
            <a:pPr lvl="2"/>
            <a:r>
              <a:rPr lang="en-US" dirty="0" smtClean="0"/>
              <a:t>Example</a:t>
            </a:r>
            <a:r>
              <a:rPr lang="en-US" dirty="0"/>
              <a:t>: the blind man’s parents fear “the Jews,” as if Jews are a separate group, John 9:22</a:t>
            </a:r>
          </a:p>
        </p:txBody>
      </p:sp>
    </p:spTree>
    <p:extLst>
      <p:ext uri="{BB962C8B-B14F-4D97-AF65-F5344CB8AC3E}">
        <p14:creationId xmlns:p14="http://schemas.microsoft.com/office/powerpoint/2010/main" val="34006300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Points regarding the Stages</a:t>
            </a:r>
            <a:endParaRPr lang="en-US" dirty="0"/>
          </a:p>
        </p:txBody>
      </p:sp>
      <p:sp>
        <p:nvSpPr>
          <p:cNvPr id="3" name="Content Placeholder 2"/>
          <p:cNvSpPr>
            <a:spLocks noGrp="1"/>
          </p:cNvSpPr>
          <p:nvPr>
            <p:ph idx="1"/>
          </p:nvPr>
        </p:nvSpPr>
        <p:spPr/>
        <p:txBody>
          <a:bodyPr>
            <a:noAutofit/>
          </a:bodyPr>
          <a:lstStyle/>
          <a:p>
            <a:pPr>
              <a:lnSpc>
                <a:spcPct val="120000"/>
              </a:lnSpc>
            </a:pPr>
            <a:r>
              <a:rPr lang="en-US" sz="2200" dirty="0" smtClean="0"/>
              <a:t>The </a:t>
            </a:r>
            <a:r>
              <a:rPr lang="en-US" sz="2200" dirty="0"/>
              <a:t>Evangelists </a:t>
            </a:r>
            <a:r>
              <a:rPr lang="en-US" sz="2200" dirty="0" smtClean="0"/>
              <a:t>did not </a:t>
            </a:r>
            <a:r>
              <a:rPr lang="en-US" sz="2200" dirty="0"/>
              <a:t>write the Gospels to give us “histories,” as we use the term. They wrote so readers would “come to believe that Jesus is the Christ, the Son of God” (John 20:31</a:t>
            </a:r>
            <a:r>
              <a:rPr lang="en-US" sz="2200" dirty="0" smtClean="0"/>
              <a:t>)</a:t>
            </a:r>
            <a:endParaRPr lang="en-US" sz="2200" dirty="0"/>
          </a:p>
          <a:p>
            <a:pPr>
              <a:lnSpc>
                <a:spcPct val="120000"/>
              </a:lnSpc>
            </a:pPr>
            <a:r>
              <a:rPr lang="en-US" sz="2200" dirty="0" smtClean="0"/>
              <a:t>Therefore</a:t>
            </a:r>
            <a:r>
              <a:rPr lang="en-US" sz="2200" dirty="0"/>
              <a:t>, for Christian faith Stage 3 is the most important. It gives the Evangelists’ inspired reflections on the meaning of </a:t>
            </a:r>
            <a:r>
              <a:rPr lang="en-US" sz="2200" dirty="0" smtClean="0"/>
              <a:t>Jesus</a:t>
            </a:r>
            <a:endParaRPr lang="en-US" sz="2200" dirty="0"/>
          </a:p>
          <a:p>
            <a:pPr>
              <a:lnSpc>
                <a:spcPct val="120000"/>
              </a:lnSpc>
            </a:pPr>
            <a:r>
              <a:rPr lang="en-US" sz="2200" dirty="0" smtClean="0"/>
              <a:t>An </a:t>
            </a:r>
            <a:r>
              <a:rPr lang="en-US" sz="2200" dirty="0"/>
              <a:t>effective way to perceive the perspectives of each of the Gospel writers is to compare the similarities and differences of their four Gospel </a:t>
            </a:r>
            <a:r>
              <a:rPr lang="en-US" sz="2200" dirty="0" smtClean="0"/>
              <a:t>accounts</a:t>
            </a:r>
            <a:endParaRPr lang="en-US" sz="2200" dirty="0"/>
          </a:p>
        </p:txBody>
      </p:sp>
    </p:spTree>
    <p:extLst>
      <p:ext uri="{BB962C8B-B14F-4D97-AF65-F5344CB8AC3E}">
        <p14:creationId xmlns:p14="http://schemas.microsoft.com/office/powerpoint/2010/main" val="3223329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t>Pontifical Biblical </a:t>
            </a:r>
            <a:r>
              <a:rPr lang="en-US" sz="3200" dirty="0" smtClean="0"/>
              <a:t>Commission’s (PBC) </a:t>
            </a:r>
            <a:r>
              <a:rPr lang="en-US" sz="3200" dirty="0"/>
              <a:t>“Instruction on the Bible and </a:t>
            </a:r>
            <a:r>
              <a:rPr lang="en-US" sz="3200" dirty="0" smtClean="0"/>
              <a:t>Christology”</a:t>
            </a:r>
            <a:endParaRPr lang="en-US" sz="3200" dirty="0"/>
          </a:p>
        </p:txBody>
      </p:sp>
      <p:sp>
        <p:nvSpPr>
          <p:cNvPr id="3" name="Content Placeholder 2"/>
          <p:cNvSpPr>
            <a:spLocks noGrp="1"/>
          </p:cNvSpPr>
          <p:nvPr>
            <p:ph idx="1"/>
          </p:nvPr>
        </p:nvSpPr>
        <p:spPr/>
        <p:txBody>
          <a:bodyPr>
            <a:normAutofit fontScale="62500" lnSpcReduction="20000"/>
          </a:bodyPr>
          <a:lstStyle/>
          <a:p>
            <a:pPr>
              <a:lnSpc>
                <a:spcPct val="120000"/>
              </a:lnSpc>
            </a:pPr>
            <a:r>
              <a:rPr lang="en-US" dirty="0" smtClean="0"/>
              <a:t>The </a:t>
            </a:r>
            <a:r>
              <a:rPr lang="en-US" dirty="0"/>
              <a:t>PBC noted the value of such contrasts in a 1984 study, “The Bible and </a:t>
            </a:r>
            <a:r>
              <a:rPr lang="en-US" dirty="0" smtClean="0"/>
              <a:t>Christology [</a:t>
            </a:r>
            <a:r>
              <a:rPr lang="en-US" dirty="0"/>
              <a:t>2.2.2</a:t>
            </a:r>
            <a:r>
              <a:rPr lang="en-US" dirty="0" smtClean="0"/>
              <a:t>]:”</a:t>
            </a:r>
            <a:r>
              <a:rPr lang="en-US" dirty="0"/>
              <a:t> </a:t>
            </a:r>
          </a:p>
          <a:p>
            <a:pPr lvl="1">
              <a:lnSpc>
                <a:spcPct val="120000"/>
              </a:lnSpc>
            </a:pPr>
            <a:r>
              <a:rPr lang="en-US" dirty="0" smtClean="0"/>
              <a:t>The </a:t>
            </a:r>
            <a:r>
              <a:rPr lang="en-US" dirty="0"/>
              <a:t>Gospel traditions were gathered and gradually committed to writing in [the] light of Easter, until at length they took a fixed form in four short </a:t>
            </a:r>
            <a:r>
              <a:rPr lang="en-US" dirty="0" smtClean="0"/>
              <a:t>books</a:t>
            </a:r>
          </a:p>
          <a:p>
            <a:pPr lvl="1">
              <a:lnSpc>
                <a:spcPct val="120000"/>
              </a:lnSpc>
            </a:pPr>
            <a:r>
              <a:rPr lang="en-US" dirty="0"/>
              <a:t>T</a:t>
            </a:r>
            <a:r>
              <a:rPr lang="en-US" dirty="0" smtClean="0"/>
              <a:t>hese </a:t>
            </a:r>
            <a:r>
              <a:rPr lang="en-US" dirty="0"/>
              <a:t>books do not simply contain things ‘that Jesus began to do and teach’ (Acts 1:1), they also present theological interpretations of such </a:t>
            </a:r>
            <a:r>
              <a:rPr lang="en-US" dirty="0" smtClean="0"/>
              <a:t>things</a:t>
            </a:r>
          </a:p>
          <a:p>
            <a:pPr lvl="1">
              <a:lnSpc>
                <a:spcPct val="120000"/>
              </a:lnSpc>
            </a:pPr>
            <a:r>
              <a:rPr lang="en-US" dirty="0" smtClean="0"/>
              <a:t>In </a:t>
            </a:r>
            <a:r>
              <a:rPr lang="en-US" dirty="0"/>
              <a:t>these booklets, then, one must learn to look for the Christology of each </a:t>
            </a:r>
            <a:r>
              <a:rPr lang="en-US" dirty="0" smtClean="0"/>
              <a:t>Evangelist</a:t>
            </a:r>
          </a:p>
          <a:p>
            <a:pPr lvl="2">
              <a:lnSpc>
                <a:spcPct val="120000"/>
              </a:lnSpc>
            </a:pPr>
            <a:r>
              <a:rPr lang="en-US" dirty="0" smtClean="0"/>
              <a:t>This </a:t>
            </a:r>
            <a:r>
              <a:rPr lang="en-US" dirty="0"/>
              <a:t>is especially true of John, who in the Patristic period would receive the title </a:t>
            </a:r>
            <a:r>
              <a:rPr lang="en-US" dirty="0" smtClean="0"/>
              <a:t>'Theologian‘</a:t>
            </a:r>
          </a:p>
          <a:p>
            <a:pPr lvl="2">
              <a:lnSpc>
                <a:spcPct val="120000"/>
              </a:lnSpc>
            </a:pPr>
            <a:r>
              <a:rPr lang="en-US" dirty="0" smtClean="0"/>
              <a:t>Other </a:t>
            </a:r>
            <a:r>
              <a:rPr lang="en-US" dirty="0"/>
              <a:t>[Gospel] authors have interpreted the deeds and sayings of Jesus in diverse ways, and even more so his death and resurrection... The New Testament authors, precisely as pastors and teachers, bear witness indeed to the same Christ, but with voices that differ as in the harmony of one piece of </a:t>
            </a:r>
            <a:r>
              <a:rPr lang="en-US" dirty="0" smtClean="0"/>
              <a:t>music</a:t>
            </a:r>
          </a:p>
          <a:p>
            <a:pPr lvl="3">
              <a:lnSpc>
                <a:spcPct val="120000"/>
              </a:lnSpc>
            </a:pPr>
            <a:r>
              <a:rPr lang="en-US" dirty="0" smtClean="0"/>
              <a:t>Example: Matthew 18:15-20—churc</a:t>
            </a:r>
            <a:r>
              <a:rPr lang="en-US" dirty="0"/>
              <a:t>h</a:t>
            </a:r>
            <a:endParaRPr lang="en-US" dirty="0" smtClean="0"/>
          </a:p>
        </p:txBody>
      </p:sp>
    </p:spTree>
    <p:extLst>
      <p:ext uri="{BB962C8B-B14F-4D97-AF65-F5344CB8AC3E}">
        <p14:creationId xmlns:p14="http://schemas.microsoft.com/office/powerpoint/2010/main" val="1914010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t>Polemical and Apologetic Concerns of the Evangelists</a:t>
            </a:r>
          </a:p>
        </p:txBody>
      </p:sp>
      <p:sp>
        <p:nvSpPr>
          <p:cNvPr id="3" name="Content Placeholder 2"/>
          <p:cNvSpPr>
            <a:spLocks noGrp="1"/>
          </p:cNvSpPr>
          <p:nvPr>
            <p:ph idx="1"/>
          </p:nvPr>
        </p:nvSpPr>
        <p:spPr/>
        <p:txBody>
          <a:bodyPr>
            <a:normAutofit fontScale="70000" lnSpcReduction="20000"/>
          </a:bodyPr>
          <a:lstStyle/>
          <a:p>
            <a:pPr>
              <a:lnSpc>
                <a:spcPct val="120000"/>
              </a:lnSpc>
            </a:pPr>
            <a:r>
              <a:rPr lang="en-US" dirty="0" smtClean="0"/>
              <a:t>The </a:t>
            </a:r>
            <a:r>
              <a:rPr lang="en-US" dirty="0"/>
              <a:t>Gospel writers had varied purposes. Some were polemical (arguments formed in debates), others were apologetic (efforts to defend from attacks or to appease authorities). These are some of their concerns</a:t>
            </a:r>
            <a:r>
              <a:rPr lang="en-US" dirty="0" smtClean="0"/>
              <a:t>:</a:t>
            </a:r>
            <a:r>
              <a:rPr lang="en-US" dirty="0"/>
              <a:t> </a:t>
            </a:r>
          </a:p>
          <a:p>
            <a:pPr lvl="1">
              <a:lnSpc>
                <a:spcPct val="120000"/>
              </a:lnSpc>
            </a:pPr>
            <a:r>
              <a:rPr lang="en-US" dirty="0" smtClean="0"/>
              <a:t>For </a:t>
            </a:r>
            <a:r>
              <a:rPr lang="en-US" dirty="0"/>
              <a:t>Christianity to be a legal religion in the Roman Empire;</a:t>
            </a:r>
          </a:p>
          <a:p>
            <a:pPr lvl="1">
              <a:lnSpc>
                <a:spcPct val="120000"/>
              </a:lnSpc>
            </a:pPr>
            <a:r>
              <a:rPr lang="en-US" dirty="0" smtClean="0"/>
              <a:t>To </a:t>
            </a:r>
            <a:r>
              <a:rPr lang="en-US" dirty="0"/>
              <a:t>argue for the church’s way of being Jewish after the Temple’s destruction by the Romans in the year 70;</a:t>
            </a:r>
          </a:p>
          <a:p>
            <a:pPr lvl="1">
              <a:lnSpc>
                <a:spcPct val="120000"/>
              </a:lnSpc>
            </a:pPr>
            <a:r>
              <a:rPr lang="en-US" dirty="0" smtClean="0"/>
              <a:t>To </a:t>
            </a:r>
            <a:r>
              <a:rPr lang="en-US" dirty="0"/>
              <a:t>explain why the Temple was destroyed;</a:t>
            </a:r>
          </a:p>
          <a:p>
            <a:pPr lvl="1">
              <a:lnSpc>
                <a:spcPct val="120000"/>
              </a:lnSpc>
            </a:pPr>
            <a:r>
              <a:rPr lang="en-US" dirty="0" smtClean="0"/>
              <a:t>To </a:t>
            </a:r>
            <a:r>
              <a:rPr lang="en-US" dirty="0"/>
              <a:t>show that the claim that the Crucified One had been raised was consistent with the Scriptures of ancient Israel;</a:t>
            </a:r>
          </a:p>
          <a:p>
            <a:pPr lvl="1">
              <a:lnSpc>
                <a:spcPct val="120000"/>
              </a:lnSpc>
            </a:pPr>
            <a:r>
              <a:rPr lang="en-US" dirty="0" smtClean="0"/>
              <a:t>To </a:t>
            </a:r>
            <a:r>
              <a:rPr lang="en-US" dirty="0"/>
              <a:t>validate bringing the Gospel to non-Jewish Gentiles;</a:t>
            </a:r>
          </a:p>
          <a:p>
            <a:pPr lvl="1">
              <a:lnSpc>
                <a:spcPct val="120000"/>
              </a:lnSpc>
            </a:pPr>
            <a:r>
              <a:rPr lang="en-US" dirty="0" smtClean="0"/>
              <a:t>In </a:t>
            </a:r>
            <a:r>
              <a:rPr lang="en-US" dirty="0"/>
              <a:t>the case of the Passion Narratives, these all contribute to a tendency to de-emphasize Roman responsibility and to highlight the role of Jewish </a:t>
            </a:r>
            <a:r>
              <a:rPr lang="en-US" dirty="0" smtClean="0"/>
              <a:t>figures </a:t>
            </a:r>
            <a:r>
              <a:rPr lang="en-US" dirty="0"/>
              <a:t>(C21 Online)</a:t>
            </a:r>
          </a:p>
        </p:txBody>
      </p:sp>
    </p:spTree>
    <p:extLst>
      <p:ext uri="{BB962C8B-B14F-4D97-AF65-F5344CB8AC3E}">
        <p14:creationId xmlns:p14="http://schemas.microsoft.com/office/powerpoint/2010/main" val="3747928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3000"/>
                                        <p:tgtEl>
                                          <p:spTgt spid="3">
                                            <p:txEl>
                                              <p:pRg st="1" end="1"/>
                                            </p:txEl>
                                          </p:spTgt>
                                        </p:tgtEl>
                                      </p:cBhvr>
                                    </p:animEffect>
                                  </p:childTnLst>
                                </p:cTn>
                              </p:par>
                            </p:childTnLst>
                          </p:cTn>
                        </p:par>
                        <p:par>
                          <p:cTn id="8" fill="hold">
                            <p:stCondLst>
                              <p:cond delay="3000"/>
                            </p:stCondLst>
                            <p:childTnLst>
                              <p:par>
                                <p:cTn id="9" presetID="10" presetClass="entr" presetSubtype="0"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3000"/>
                                        <p:tgtEl>
                                          <p:spTgt spid="3">
                                            <p:txEl>
                                              <p:pRg st="2" end="2"/>
                                            </p:txEl>
                                          </p:spTgt>
                                        </p:tgtEl>
                                      </p:cBhvr>
                                    </p:animEffect>
                                  </p:childTnLst>
                                </p:cTn>
                              </p:par>
                            </p:childTnLst>
                          </p:cTn>
                        </p:par>
                        <p:par>
                          <p:cTn id="12" fill="hold">
                            <p:stCondLst>
                              <p:cond delay="6000"/>
                            </p:stCondLst>
                            <p:childTnLst>
                              <p:par>
                                <p:cTn id="13" presetID="10" presetClass="entr" presetSubtype="0"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3000"/>
                                        <p:tgtEl>
                                          <p:spTgt spid="3">
                                            <p:txEl>
                                              <p:pRg st="3" end="3"/>
                                            </p:txEl>
                                          </p:spTgt>
                                        </p:tgtEl>
                                      </p:cBhvr>
                                    </p:animEffect>
                                  </p:childTnLst>
                                </p:cTn>
                              </p:par>
                            </p:childTnLst>
                          </p:cTn>
                        </p:par>
                        <p:par>
                          <p:cTn id="16" fill="hold">
                            <p:stCondLst>
                              <p:cond delay="9000"/>
                            </p:stCondLst>
                            <p:childTnLst>
                              <p:par>
                                <p:cTn id="17" presetID="10" presetClass="entr" presetSubtype="0"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3000"/>
                                        <p:tgtEl>
                                          <p:spTgt spid="3">
                                            <p:txEl>
                                              <p:pRg st="4" end="4"/>
                                            </p:txEl>
                                          </p:spTgt>
                                        </p:tgtEl>
                                      </p:cBhvr>
                                    </p:animEffect>
                                  </p:childTnLst>
                                </p:cTn>
                              </p:par>
                            </p:childTnLst>
                          </p:cTn>
                        </p:par>
                        <p:par>
                          <p:cTn id="20" fill="hold">
                            <p:stCondLst>
                              <p:cond delay="12000"/>
                            </p:stCondLst>
                            <p:childTnLst>
                              <p:par>
                                <p:cTn id="21" presetID="10" presetClass="entr" presetSubtype="0" fill="hold"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3000"/>
                                        <p:tgtEl>
                                          <p:spTgt spid="3">
                                            <p:txEl>
                                              <p:pRg st="5" end="5"/>
                                            </p:txEl>
                                          </p:spTgt>
                                        </p:tgtEl>
                                      </p:cBhvr>
                                    </p:animEffect>
                                  </p:childTnLst>
                                </p:cTn>
                              </p:par>
                            </p:childTnLst>
                          </p:cTn>
                        </p:par>
                        <p:par>
                          <p:cTn id="24" fill="hold">
                            <p:stCondLst>
                              <p:cond delay="15000"/>
                            </p:stCondLst>
                            <p:childTnLst>
                              <p:par>
                                <p:cTn id="25" presetID="10" presetClass="entr" presetSubtype="0" fill="hold" nodeType="after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3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400" dirty="0"/>
              <a:t>Stein on Redaction Criticism and the Theological Purposes of the Evangelists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1168504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657600" y="1295400"/>
            <a:ext cx="1828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Faith</a:t>
            </a:r>
            <a:endParaRPr lang="en-US" dirty="0"/>
          </a:p>
        </p:txBody>
      </p:sp>
      <p:sp>
        <p:nvSpPr>
          <p:cNvPr id="6" name="Rounded Rectangle 5"/>
          <p:cNvSpPr/>
          <p:nvPr/>
        </p:nvSpPr>
        <p:spPr>
          <a:xfrm>
            <a:off x="3657600" y="4953000"/>
            <a:ext cx="1828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Knowledge</a:t>
            </a:r>
            <a:endParaRPr lang="en-US" dirty="0"/>
          </a:p>
        </p:txBody>
      </p:sp>
      <p:grpSp>
        <p:nvGrpSpPr>
          <p:cNvPr id="27" name="Group 26"/>
          <p:cNvGrpSpPr/>
          <p:nvPr/>
        </p:nvGrpSpPr>
        <p:grpSpPr>
          <a:xfrm>
            <a:off x="3657600" y="1981994"/>
            <a:ext cx="1828800" cy="2894806"/>
            <a:chOff x="3657600" y="1981994"/>
            <a:chExt cx="1828800" cy="2894806"/>
          </a:xfrm>
        </p:grpSpPr>
        <p:sp>
          <p:nvSpPr>
            <p:cNvPr id="8" name="Rounded Rectangle 7"/>
            <p:cNvSpPr/>
            <p:nvPr/>
          </p:nvSpPr>
          <p:spPr>
            <a:xfrm>
              <a:off x="3657600" y="3124200"/>
              <a:ext cx="1828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and</a:t>
              </a:r>
              <a:endParaRPr lang="en-US" dirty="0"/>
            </a:p>
          </p:txBody>
        </p:sp>
        <p:cxnSp>
          <p:nvCxnSpPr>
            <p:cNvPr id="12" name="Straight Arrow Connector 11"/>
            <p:cNvCxnSpPr/>
            <p:nvPr/>
          </p:nvCxnSpPr>
          <p:spPr>
            <a:xfrm rot="5400000">
              <a:off x="4039394" y="2514600"/>
              <a:ext cx="10660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a:off x="4039394" y="4342606"/>
              <a:ext cx="1066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28" name="Group 27"/>
          <p:cNvGrpSpPr/>
          <p:nvPr/>
        </p:nvGrpSpPr>
        <p:grpSpPr>
          <a:xfrm>
            <a:off x="5410200" y="1981200"/>
            <a:ext cx="2590800" cy="2971800"/>
            <a:chOff x="5410200" y="1981200"/>
            <a:chExt cx="2590800" cy="2971800"/>
          </a:xfrm>
        </p:grpSpPr>
        <p:sp>
          <p:nvSpPr>
            <p:cNvPr id="9" name="Rounded Rectangle 8"/>
            <p:cNvSpPr/>
            <p:nvPr/>
          </p:nvSpPr>
          <p:spPr>
            <a:xfrm>
              <a:off x="6172200" y="3124200"/>
              <a:ext cx="1828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from</a:t>
              </a:r>
              <a:endParaRPr lang="en-US" dirty="0"/>
            </a:p>
          </p:txBody>
        </p:sp>
        <p:cxnSp>
          <p:nvCxnSpPr>
            <p:cNvPr id="13" name="Straight Arrow Connector 12"/>
            <p:cNvCxnSpPr/>
            <p:nvPr/>
          </p:nvCxnSpPr>
          <p:spPr>
            <a:xfrm>
              <a:off x="5410200" y="1981200"/>
              <a:ext cx="1600200"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10800000" flipV="1">
              <a:off x="5562600" y="3810000"/>
              <a:ext cx="1524000"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29" name="Group 28"/>
          <p:cNvGrpSpPr/>
          <p:nvPr/>
        </p:nvGrpSpPr>
        <p:grpSpPr>
          <a:xfrm>
            <a:off x="1219200" y="1981200"/>
            <a:ext cx="2438400" cy="2895600"/>
            <a:chOff x="1219200" y="1981200"/>
            <a:chExt cx="2438400" cy="2895600"/>
          </a:xfrm>
        </p:grpSpPr>
        <p:sp>
          <p:nvSpPr>
            <p:cNvPr id="7" name="Rounded Rectangle 6"/>
            <p:cNvSpPr/>
            <p:nvPr/>
          </p:nvSpPr>
          <p:spPr>
            <a:xfrm>
              <a:off x="1219200" y="3124200"/>
              <a:ext cx="1828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vs.</a:t>
              </a:r>
              <a:endParaRPr lang="en-US" dirty="0"/>
            </a:p>
          </p:txBody>
        </p:sp>
        <p:cxnSp>
          <p:nvCxnSpPr>
            <p:cNvPr id="11" name="Straight Arrow Connector 10"/>
            <p:cNvCxnSpPr/>
            <p:nvPr/>
          </p:nvCxnSpPr>
          <p:spPr>
            <a:xfrm rot="10800000" flipV="1">
              <a:off x="2133600" y="1981200"/>
              <a:ext cx="1524000"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133600" y="3810000"/>
              <a:ext cx="1447800"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20" name="Rectangle 19"/>
          <p:cNvSpPr/>
          <p:nvPr/>
        </p:nvSpPr>
        <p:spPr>
          <a:xfrm>
            <a:off x="457200" y="609600"/>
            <a:ext cx="2571537" cy="646331"/>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3600" b="1" cap="none" spc="0" dirty="0" smtClean="0">
                <a:ln/>
                <a:solidFill>
                  <a:schemeClr val="accent3"/>
                </a:solidFill>
                <a:effectLst/>
              </a:rPr>
              <a:t>The Quest</a:t>
            </a:r>
            <a:endParaRPr lang="en-US" sz="3600" b="1" cap="none" spc="0" dirty="0">
              <a:ln/>
              <a:solidFill>
                <a:schemeClr val="accent3"/>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2000"/>
                                        <p:tgtEl>
                                          <p:spTgt spid="29"/>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fade">
                                      <p:cBhvr>
                                        <p:cTn id="11" dur="2000"/>
                                        <p:tgtEl>
                                          <p:spTgt spid="27"/>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fade">
                                      <p:cBhvr>
                                        <p:cTn id="15" dur="2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t>The Goal Of Redaction Criticism</a:t>
            </a:r>
          </a:p>
        </p:txBody>
      </p:sp>
      <p:sp>
        <p:nvSpPr>
          <p:cNvPr id="3" name="Content Placeholder 2"/>
          <p:cNvSpPr>
            <a:spLocks noGrp="1"/>
          </p:cNvSpPr>
          <p:nvPr>
            <p:ph idx="1"/>
          </p:nvPr>
        </p:nvSpPr>
        <p:spPr/>
        <p:txBody>
          <a:bodyPr>
            <a:normAutofit fontScale="77500" lnSpcReduction="20000"/>
          </a:bodyPr>
          <a:lstStyle/>
          <a:p>
            <a:pPr>
              <a:lnSpc>
                <a:spcPct val="120000"/>
              </a:lnSpc>
            </a:pPr>
            <a:r>
              <a:rPr lang="en-US" dirty="0" smtClean="0"/>
              <a:t>Narrower than </a:t>
            </a:r>
            <a:r>
              <a:rPr lang="en-US" dirty="0"/>
              <a:t>the description of the entire theology of an </a:t>
            </a:r>
            <a:r>
              <a:rPr lang="en-US" dirty="0" smtClean="0"/>
              <a:t>Evangelist</a:t>
            </a:r>
          </a:p>
          <a:p>
            <a:pPr>
              <a:lnSpc>
                <a:spcPct val="120000"/>
              </a:lnSpc>
            </a:pPr>
            <a:r>
              <a:rPr lang="en-US" dirty="0" smtClean="0"/>
              <a:t>Focuses on </a:t>
            </a:r>
            <a:r>
              <a:rPr lang="en-US" dirty="0"/>
              <a:t>what is unique in his theology when compared to his </a:t>
            </a:r>
            <a:r>
              <a:rPr lang="en-US" dirty="0" smtClean="0"/>
              <a:t>sources (p.240)</a:t>
            </a:r>
          </a:p>
          <a:p>
            <a:pPr>
              <a:lnSpc>
                <a:spcPct val="120000"/>
              </a:lnSpc>
            </a:pPr>
            <a:r>
              <a:rPr lang="en-US" dirty="0" smtClean="0"/>
              <a:t>Limited, seeking </a:t>
            </a:r>
            <a:r>
              <a:rPr lang="en-US" dirty="0"/>
              <a:t>to discover the answer to three </a:t>
            </a:r>
            <a:r>
              <a:rPr lang="en-US" dirty="0" smtClean="0"/>
              <a:t>questions:</a:t>
            </a:r>
            <a:endParaRPr lang="en-US" dirty="0"/>
          </a:p>
          <a:p>
            <a:pPr marL="925830" lvl="1" indent="-514350">
              <a:lnSpc>
                <a:spcPct val="120000"/>
              </a:lnSpc>
              <a:buFont typeface="+mj-lt"/>
              <a:buAutoNum type="arabicPeriod"/>
            </a:pPr>
            <a:r>
              <a:rPr lang="en-US" dirty="0"/>
              <a:t>What unique theological emphases does the </a:t>
            </a:r>
            <a:r>
              <a:rPr lang="en-US" dirty="0" smtClean="0"/>
              <a:t>Evangelist </a:t>
            </a:r>
            <a:r>
              <a:rPr lang="en-US" dirty="0"/>
              <a:t>place </a:t>
            </a:r>
            <a:r>
              <a:rPr lang="en-US" dirty="0" smtClean="0"/>
              <a:t>on </a:t>
            </a:r>
            <a:r>
              <a:rPr lang="en-US" dirty="0"/>
              <a:t>the </a:t>
            </a:r>
            <a:r>
              <a:rPr lang="en-US" dirty="0" smtClean="0"/>
              <a:t>materials used? </a:t>
            </a:r>
            <a:endParaRPr lang="en-US" dirty="0"/>
          </a:p>
          <a:p>
            <a:pPr marL="925830" lvl="1" indent="-514350">
              <a:lnSpc>
                <a:spcPct val="120000"/>
              </a:lnSpc>
              <a:buFont typeface="+mj-lt"/>
              <a:buAutoNum type="arabicPeriod"/>
            </a:pPr>
            <a:r>
              <a:rPr lang="en-US" dirty="0"/>
              <a:t>What unique theological purpose(s) did the evangelists have in writings his Gospel? </a:t>
            </a:r>
          </a:p>
          <a:p>
            <a:pPr marL="925830" lvl="1" indent="-514350">
              <a:lnSpc>
                <a:spcPct val="120000"/>
              </a:lnSpc>
              <a:buFont typeface="+mj-lt"/>
              <a:buAutoNum type="arabicPeriod"/>
            </a:pPr>
            <a:r>
              <a:rPr lang="en-US" dirty="0"/>
              <a:t>What was the </a:t>
            </a:r>
            <a:r>
              <a:rPr lang="en-US" i="1" dirty="0"/>
              <a:t>Sitz im Leben</a:t>
            </a:r>
            <a:r>
              <a:rPr lang="en-US" dirty="0"/>
              <a:t> out of which the Evangelist wrote his Gospel </a:t>
            </a:r>
            <a:r>
              <a:rPr lang="en-US" dirty="0" smtClean="0"/>
              <a:t>(240-241</a:t>
            </a:r>
            <a:r>
              <a:rPr lang="en-US" dirty="0"/>
              <a:t>)? </a:t>
            </a:r>
          </a:p>
          <a:p>
            <a:endParaRPr lang="en-US" dirty="0"/>
          </a:p>
        </p:txBody>
      </p:sp>
    </p:spTree>
    <p:extLst>
      <p:ext uri="{BB962C8B-B14F-4D97-AF65-F5344CB8AC3E}">
        <p14:creationId xmlns:p14="http://schemas.microsoft.com/office/powerpoint/2010/main" val="201300333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990600" y="2286000"/>
          <a:ext cx="7543798" cy="3668504"/>
        </p:xfrm>
        <a:graphic>
          <a:graphicData uri="http://schemas.openxmlformats.org/drawingml/2006/table">
            <a:tbl>
              <a:tblPr/>
              <a:tblGrid>
                <a:gridCol w="2896993"/>
                <a:gridCol w="58407"/>
                <a:gridCol w="32644"/>
                <a:gridCol w="1109735"/>
                <a:gridCol w="1109735"/>
                <a:gridCol w="1109735"/>
                <a:gridCol w="1109735"/>
                <a:gridCol w="116814"/>
              </a:tblGrid>
              <a:tr h="524072">
                <a:tc>
                  <a:txBody>
                    <a:bodyPr/>
                    <a:lstStyle/>
                    <a:p>
                      <a:endParaRPr lang="en-US" sz="1700" dirty="0"/>
                    </a:p>
                  </a:txBody>
                  <a:tcPr marL="0" marR="0" marT="0" marB="0" anchor="ctr">
                    <a:lnL>
                      <a:noFill/>
                    </a:lnL>
                    <a:lnR>
                      <a:noFill/>
                    </a:lnR>
                    <a:lnT>
                      <a:noFill/>
                    </a:lnT>
                    <a:lnB>
                      <a:noFill/>
                    </a:lnB>
                    <a:solidFill>
                      <a:srgbClr val="FFFFFF"/>
                    </a:solidFill>
                  </a:tcPr>
                </a:tc>
                <a:tc>
                  <a:txBody>
                    <a:bodyPr/>
                    <a:lstStyle/>
                    <a:p>
                      <a:endParaRPr lang="en-US" sz="1700"/>
                    </a:p>
                  </a:txBody>
                  <a:tcPr marL="0" marR="0" marT="0" marB="0" anchor="ctr">
                    <a:lnL>
                      <a:noFill/>
                    </a:lnL>
                    <a:lnR>
                      <a:noFill/>
                    </a:lnR>
                    <a:lnT>
                      <a:noFill/>
                    </a:lnT>
                    <a:lnB>
                      <a:noFill/>
                    </a:lnB>
                    <a:solidFill>
                      <a:srgbClr val="FFFFFF"/>
                    </a:solidFill>
                  </a:tcPr>
                </a:tc>
                <a:tc>
                  <a:txBody>
                    <a:bodyPr/>
                    <a:lstStyle/>
                    <a:p>
                      <a:endParaRPr lang="en-US" sz="1700"/>
                    </a:p>
                  </a:txBody>
                  <a:tcPr marL="0" marR="0" marT="0" marB="0" anchor="ctr">
                    <a:lnL>
                      <a:noFill/>
                    </a:lnL>
                    <a:lnR>
                      <a:noFill/>
                    </a:lnR>
                    <a:lnT>
                      <a:noFill/>
                    </a:lnT>
                    <a:lnB>
                      <a:noFill/>
                    </a:lnB>
                    <a:solidFill>
                      <a:srgbClr val="33CC00"/>
                    </a:solidFill>
                  </a:tcPr>
                </a:tc>
                <a:tc>
                  <a:txBody>
                    <a:bodyPr/>
                    <a:lstStyle/>
                    <a:p>
                      <a:pPr algn="ctr"/>
                      <a:r>
                        <a:rPr lang="en-US" sz="1700" dirty="0" smtClean="0"/>
                        <a:t>Matthew</a:t>
                      </a:r>
                      <a:endParaRPr lang="en-US" sz="1700" dirty="0"/>
                    </a:p>
                  </a:txBody>
                  <a:tcPr marL="0" marR="0" marT="0" marB="0" anchor="ctr">
                    <a:lnL>
                      <a:noFill/>
                    </a:lnL>
                    <a:lnR>
                      <a:noFill/>
                    </a:lnR>
                    <a:lnT>
                      <a:noFill/>
                    </a:lnT>
                    <a:lnB>
                      <a:noFill/>
                    </a:lnB>
                    <a:solidFill>
                      <a:srgbClr val="FFFFFF"/>
                    </a:solidFill>
                  </a:tcPr>
                </a:tc>
                <a:tc>
                  <a:txBody>
                    <a:bodyPr/>
                    <a:lstStyle/>
                    <a:p>
                      <a:pPr algn="ctr"/>
                      <a:r>
                        <a:rPr lang="en-US" sz="1700" dirty="0" smtClean="0"/>
                        <a:t>Mark</a:t>
                      </a:r>
                      <a:endParaRPr lang="en-US" sz="1700" dirty="0"/>
                    </a:p>
                  </a:txBody>
                  <a:tcPr marL="0" marR="0" marT="0" marB="0" anchor="ctr">
                    <a:lnL>
                      <a:noFill/>
                    </a:lnL>
                    <a:lnR>
                      <a:noFill/>
                    </a:lnR>
                    <a:lnT>
                      <a:noFill/>
                    </a:lnT>
                    <a:lnB>
                      <a:noFill/>
                    </a:lnB>
                    <a:solidFill>
                      <a:srgbClr val="EEEEEE"/>
                    </a:solidFill>
                  </a:tcPr>
                </a:tc>
                <a:tc>
                  <a:txBody>
                    <a:bodyPr/>
                    <a:lstStyle/>
                    <a:p>
                      <a:pPr algn="ctr"/>
                      <a:r>
                        <a:rPr lang="en-US" sz="1700" dirty="0" smtClean="0"/>
                        <a:t>Luke</a:t>
                      </a:r>
                      <a:endParaRPr lang="en-US" sz="1700" dirty="0"/>
                    </a:p>
                  </a:txBody>
                  <a:tcPr marL="0" marR="0" marT="0" marB="0" anchor="ctr">
                    <a:lnL>
                      <a:noFill/>
                    </a:lnL>
                    <a:lnR>
                      <a:noFill/>
                    </a:lnR>
                    <a:lnT>
                      <a:noFill/>
                    </a:lnT>
                    <a:lnB>
                      <a:noFill/>
                    </a:lnB>
                    <a:solidFill>
                      <a:srgbClr val="FFFFFF"/>
                    </a:solidFill>
                  </a:tcPr>
                </a:tc>
                <a:tc>
                  <a:txBody>
                    <a:bodyPr/>
                    <a:lstStyle/>
                    <a:p>
                      <a:pPr algn="ctr"/>
                      <a:r>
                        <a:rPr lang="en-US" sz="1700" dirty="0" smtClean="0"/>
                        <a:t>John</a:t>
                      </a:r>
                      <a:endParaRPr lang="en-US" sz="1700" dirty="0"/>
                    </a:p>
                  </a:txBody>
                  <a:tcPr marL="0" marR="0" marT="0" marB="0" anchor="ctr">
                    <a:lnL>
                      <a:noFill/>
                    </a:lnL>
                    <a:lnR>
                      <a:noFill/>
                    </a:lnR>
                    <a:lnT>
                      <a:noFill/>
                    </a:lnT>
                    <a:lnB>
                      <a:noFill/>
                    </a:lnB>
                    <a:solidFill>
                      <a:srgbClr val="EEEEEE"/>
                    </a:solidFill>
                  </a:tcPr>
                </a:tc>
                <a:tc>
                  <a:txBody>
                    <a:bodyPr/>
                    <a:lstStyle/>
                    <a:p>
                      <a:endParaRPr lang="en-US" sz="1700" dirty="0"/>
                    </a:p>
                  </a:txBody>
                  <a:tcPr marL="0" marR="0" marT="0" marB="0" anchor="ctr">
                    <a:lnL>
                      <a:noFill/>
                    </a:lnL>
                    <a:lnR>
                      <a:noFill/>
                    </a:lnR>
                    <a:lnT>
                      <a:noFill/>
                    </a:lnT>
                    <a:lnB>
                      <a:noFill/>
                    </a:lnB>
                    <a:solidFill>
                      <a:srgbClr val="FFFFFF"/>
                    </a:solidFill>
                  </a:tcPr>
                </a:tc>
              </a:tr>
              <a:tr h="524072">
                <a:tc>
                  <a:txBody>
                    <a:bodyPr/>
                    <a:lstStyle/>
                    <a:p>
                      <a:r>
                        <a:rPr lang="en-US" sz="1700" dirty="0"/>
                        <a:t>12 sent out to preach</a:t>
                      </a:r>
                    </a:p>
                  </a:txBody>
                  <a:tcPr marL="0" marR="0" marT="0" marB="0" anchor="ctr">
                    <a:lnL>
                      <a:noFill/>
                    </a:lnL>
                    <a:lnR>
                      <a:noFill/>
                    </a:lnR>
                    <a:lnT>
                      <a:noFill/>
                    </a:lnT>
                    <a:lnB>
                      <a:noFill/>
                    </a:lnB>
                    <a:solidFill>
                      <a:srgbClr val="FFFFFF"/>
                    </a:solidFill>
                  </a:tcPr>
                </a:tc>
                <a:tc>
                  <a:txBody>
                    <a:bodyPr/>
                    <a:lstStyle/>
                    <a:p>
                      <a:r>
                        <a:rPr lang="en-US" sz="1700"/>
                        <a:t/>
                      </a:r>
                      <a:br>
                        <a:rPr lang="en-US" sz="1700"/>
                      </a:br>
                      <a:endParaRPr lang="en-US" sz="1700"/>
                    </a:p>
                  </a:txBody>
                  <a:tcPr marL="0" marR="0" marT="0" marB="0" anchor="ctr">
                    <a:lnL>
                      <a:noFill/>
                    </a:lnL>
                    <a:lnR>
                      <a:noFill/>
                    </a:lnR>
                    <a:lnT>
                      <a:noFill/>
                    </a:lnT>
                    <a:lnB>
                      <a:noFill/>
                    </a:lnB>
                    <a:solidFill>
                      <a:srgbClr val="FFFFFF"/>
                    </a:solidFill>
                  </a:tcPr>
                </a:tc>
                <a:tc>
                  <a:txBody>
                    <a:bodyPr/>
                    <a:lstStyle/>
                    <a:p>
                      <a:r>
                        <a:rPr lang="en-US" sz="1700"/>
                        <a:t/>
                      </a:r>
                      <a:br>
                        <a:rPr lang="en-US" sz="1700"/>
                      </a:br>
                      <a:endParaRPr lang="en-US" sz="1700"/>
                    </a:p>
                  </a:txBody>
                  <a:tcPr marL="0" marR="0" marT="0" marB="0" anchor="ctr">
                    <a:lnL>
                      <a:noFill/>
                    </a:lnL>
                    <a:lnR>
                      <a:noFill/>
                    </a:lnR>
                    <a:lnT>
                      <a:noFill/>
                    </a:lnT>
                    <a:lnB>
                      <a:noFill/>
                    </a:lnB>
                    <a:solidFill>
                      <a:srgbClr val="33CC00"/>
                    </a:solidFill>
                  </a:tcPr>
                </a:tc>
                <a:tc>
                  <a:txBody>
                    <a:bodyPr/>
                    <a:lstStyle/>
                    <a:p>
                      <a:pPr algn="ctr"/>
                      <a:r>
                        <a:rPr lang="en-US" sz="1700" dirty="0"/>
                        <a:t>9:35-11:1</a:t>
                      </a:r>
                    </a:p>
                  </a:txBody>
                  <a:tcPr marL="0" marR="0" marT="0" marB="0" anchor="ctr">
                    <a:lnL>
                      <a:noFill/>
                    </a:lnL>
                    <a:lnR>
                      <a:noFill/>
                    </a:lnR>
                    <a:lnT>
                      <a:noFill/>
                    </a:lnT>
                    <a:lnB>
                      <a:noFill/>
                    </a:lnB>
                    <a:solidFill>
                      <a:srgbClr val="FFFFFF"/>
                    </a:solidFill>
                  </a:tcPr>
                </a:tc>
                <a:tc>
                  <a:txBody>
                    <a:bodyPr/>
                    <a:lstStyle/>
                    <a:p>
                      <a:pPr algn="ctr"/>
                      <a:r>
                        <a:rPr lang="en-US" sz="1700" dirty="0"/>
                        <a:t>6:7-13</a:t>
                      </a:r>
                    </a:p>
                  </a:txBody>
                  <a:tcPr marL="0" marR="0" marT="0" marB="0" anchor="ctr">
                    <a:lnL>
                      <a:noFill/>
                    </a:lnL>
                    <a:lnR>
                      <a:noFill/>
                    </a:lnR>
                    <a:lnT>
                      <a:noFill/>
                    </a:lnT>
                    <a:lnB>
                      <a:noFill/>
                    </a:lnB>
                    <a:solidFill>
                      <a:srgbClr val="EEEEEE"/>
                    </a:solidFill>
                  </a:tcPr>
                </a:tc>
                <a:tc>
                  <a:txBody>
                    <a:bodyPr/>
                    <a:lstStyle/>
                    <a:p>
                      <a:pPr algn="ctr"/>
                      <a:r>
                        <a:rPr lang="en-US" sz="1700"/>
                        <a:t>9:1-6</a:t>
                      </a:r>
                    </a:p>
                  </a:txBody>
                  <a:tcPr marL="0" marR="0" marT="0" marB="0" anchor="ctr">
                    <a:lnL>
                      <a:noFill/>
                    </a:lnL>
                    <a:lnR>
                      <a:noFill/>
                    </a:lnR>
                    <a:lnT>
                      <a:noFill/>
                    </a:lnT>
                    <a:lnB>
                      <a:noFill/>
                    </a:lnB>
                    <a:solidFill>
                      <a:srgbClr val="FFFFFF"/>
                    </a:solidFill>
                  </a:tcPr>
                </a:tc>
                <a:tc>
                  <a:txBody>
                    <a:bodyPr/>
                    <a:lstStyle/>
                    <a:p>
                      <a:pPr algn="ctr"/>
                      <a:r>
                        <a:rPr lang="en-US" sz="1700"/>
                        <a:t> </a:t>
                      </a:r>
                    </a:p>
                  </a:txBody>
                  <a:tcPr marL="0" marR="0" marT="0" marB="0" anchor="ctr">
                    <a:lnL>
                      <a:noFill/>
                    </a:lnL>
                    <a:lnR>
                      <a:noFill/>
                    </a:lnR>
                    <a:lnT>
                      <a:noFill/>
                    </a:lnT>
                    <a:lnB>
                      <a:noFill/>
                    </a:lnB>
                    <a:solidFill>
                      <a:srgbClr val="EEEEEE"/>
                    </a:solidFill>
                  </a:tcPr>
                </a:tc>
                <a:tc>
                  <a:txBody>
                    <a:bodyPr/>
                    <a:lstStyle/>
                    <a:p>
                      <a:r>
                        <a:rPr lang="en-US" sz="1700" dirty="0"/>
                        <a:t/>
                      </a:r>
                      <a:br>
                        <a:rPr lang="en-US" sz="1700" dirty="0"/>
                      </a:br>
                      <a:endParaRPr lang="en-US" sz="1700" dirty="0"/>
                    </a:p>
                  </a:txBody>
                  <a:tcPr marL="0" marR="0" marT="0" marB="0" anchor="ctr">
                    <a:lnL>
                      <a:noFill/>
                    </a:lnL>
                    <a:lnR>
                      <a:noFill/>
                    </a:lnR>
                    <a:lnT>
                      <a:noFill/>
                    </a:lnT>
                    <a:lnB>
                      <a:noFill/>
                    </a:lnB>
                    <a:solidFill>
                      <a:srgbClr val="FFFFFF"/>
                    </a:solidFill>
                  </a:tcPr>
                </a:tc>
              </a:tr>
              <a:tr h="524072">
                <a:tc>
                  <a:txBody>
                    <a:bodyPr/>
                    <a:lstStyle/>
                    <a:p>
                      <a:r>
                        <a:rPr lang="en-US" sz="1700" dirty="0"/>
                        <a:t>Death of John the Baptist</a:t>
                      </a:r>
                    </a:p>
                  </a:txBody>
                  <a:tcPr marL="0" marR="0" marT="0" marB="0" anchor="ctr">
                    <a:lnL>
                      <a:noFill/>
                    </a:lnL>
                    <a:lnR>
                      <a:noFill/>
                    </a:lnR>
                    <a:lnT>
                      <a:noFill/>
                    </a:lnT>
                    <a:lnB>
                      <a:noFill/>
                    </a:lnB>
                    <a:solidFill>
                      <a:srgbClr val="FFFFFF"/>
                    </a:solidFill>
                  </a:tcPr>
                </a:tc>
                <a:tc>
                  <a:txBody>
                    <a:bodyPr/>
                    <a:lstStyle/>
                    <a:p>
                      <a:r>
                        <a:rPr lang="en-US" sz="1700" dirty="0"/>
                        <a:t/>
                      </a:r>
                      <a:br>
                        <a:rPr lang="en-US" sz="1700" dirty="0"/>
                      </a:br>
                      <a:endParaRPr lang="en-US" sz="1700" dirty="0"/>
                    </a:p>
                  </a:txBody>
                  <a:tcPr marL="0" marR="0" marT="0" marB="0" anchor="ctr">
                    <a:lnL>
                      <a:noFill/>
                    </a:lnL>
                    <a:lnR>
                      <a:noFill/>
                    </a:lnR>
                    <a:lnT>
                      <a:noFill/>
                    </a:lnT>
                    <a:lnB>
                      <a:noFill/>
                    </a:lnB>
                    <a:solidFill>
                      <a:srgbClr val="FFFFFF"/>
                    </a:solidFill>
                  </a:tcPr>
                </a:tc>
                <a:tc>
                  <a:txBody>
                    <a:bodyPr/>
                    <a:lstStyle/>
                    <a:p>
                      <a:r>
                        <a:rPr lang="en-US" sz="1700"/>
                        <a:t/>
                      </a:r>
                      <a:br>
                        <a:rPr lang="en-US" sz="1700"/>
                      </a:br>
                      <a:endParaRPr lang="en-US" sz="1700"/>
                    </a:p>
                  </a:txBody>
                  <a:tcPr marL="0" marR="0" marT="0" marB="0" anchor="ctr">
                    <a:lnL>
                      <a:noFill/>
                    </a:lnL>
                    <a:lnR>
                      <a:noFill/>
                    </a:lnR>
                    <a:lnT>
                      <a:noFill/>
                    </a:lnT>
                    <a:lnB>
                      <a:noFill/>
                    </a:lnB>
                    <a:solidFill>
                      <a:srgbClr val="33CC00"/>
                    </a:solidFill>
                  </a:tcPr>
                </a:tc>
                <a:tc>
                  <a:txBody>
                    <a:bodyPr/>
                    <a:lstStyle/>
                    <a:p>
                      <a:pPr algn="ctr"/>
                      <a:r>
                        <a:rPr lang="en-US" sz="1700" dirty="0"/>
                        <a:t>14:1-12</a:t>
                      </a:r>
                    </a:p>
                  </a:txBody>
                  <a:tcPr marL="0" marR="0" marT="0" marB="0" anchor="ctr">
                    <a:lnL>
                      <a:noFill/>
                    </a:lnL>
                    <a:lnR>
                      <a:noFill/>
                    </a:lnR>
                    <a:lnT>
                      <a:noFill/>
                    </a:lnT>
                    <a:lnB>
                      <a:noFill/>
                    </a:lnB>
                    <a:solidFill>
                      <a:srgbClr val="FFFFFF"/>
                    </a:solidFill>
                  </a:tcPr>
                </a:tc>
                <a:tc>
                  <a:txBody>
                    <a:bodyPr/>
                    <a:lstStyle/>
                    <a:p>
                      <a:pPr algn="ctr"/>
                      <a:r>
                        <a:rPr lang="en-US" sz="1700" dirty="0"/>
                        <a:t> </a:t>
                      </a:r>
                    </a:p>
                  </a:txBody>
                  <a:tcPr marL="0" marR="0" marT="0" marB="0" anchor="ctr">
                    <a:lnL>
                      <a:noFill/>
                    </a:lnL>
                    <a:lnR>
                      <a:noFill/>
                    </a:lnR>
                    <a:lnT>
                      <a:noFill/>
                    </a:lnT>
                    <a:lnB>
                      <a:noFill/>
                    </a:lnB>
                    <a:solidFill>
                      <a:srgbClr val="EEEEEE"/>
                    </a:solidFill>
                  </a:tcPr>
                </a:tc>
                <a:tc>
                  <a:txBody>
                    <a:bodyPr/>
                    <a:lstStyle/>
                    <a:p>
                      <a:pPr algn="ctr"/>
                      <a:r>
                        <a:rPr lang="en-US" sz="1700" dirty="0"/>
                        <a:t> </a:t>
                      </a:r>
                    </a:p>
                  </a:txBody>
                  <a:tcPr marL="0" marR="0" marT="0" marB="0" anchor="ctr">
                    <a:lnL>
                      <a:noFill/>
                    </a:lnL>
                    <a:lnR>
                      <a:noFill/>
                    </a:lnR>
                    <a:lnT>
                      <a:noFill/>
                    </a:lnT>
                    <a:lnB>
                      <a:noFill/>
                    </a:lnB>
                    <a:solidFill>
                      <a:srgbClr val="FFFFFF"/>
                    </a:solidFill>
                  </a:tcPr>
                </a:tc>
                <a:tc>
                  <a:txBody>
                    <a:bodyPr/>
                    <a:lstStyle/>
                    <a:p>
                      <a:pPr algn="ctr"/>
                      <a:r>
                        <a:rPr lang="en-US" sz="1700"/>
                        <a:t> </a:t>
                      </a:r>
                    </a:p>
                  </a:txBody>
                  <a:tcPr marL="0" marR="0" marT="0" marB="0" anchor="ctr">
                    <a:lnL>
                      <a:noFill/>
                    </a:lnL>
                    <a:lnR>
                      <a:noFill/>
                    </a:lnR>
                    <a:lnT>
                      <a:noFill/>
                    </a:lnT>
                    <a:lnB>
                      <a:noFill/>
                    </a:lnB>
                    <a:solidFill>
                      <a:srgbClr val="EEEEEE"/>
                    </a:solidFill>
                  </a:tcPr>
                </a:tc>
                <a:tc>
                  <a:txBody>
                    <a:bodyPr/>
                    <a:lstStyle/>
                    <a:p>
                      <a:r>
                        <a:rPr lang="en-US" sz="1700"/>
                        <a:t/>
                      </a:r>
                      <a:br>
                        <a:rPr lang="en-US" sz="1700"/>
                      </a:br>
                      <a:endParaRPr lang="en-US" sz="1700"/>
                    </a:p>
                  </a:txBody>
                  <a:tcPr marL="0" marR="0" marT="0" marB="0" anchor="ctr">
                    <a:lnL>
                      <a:noFill/>
                    </a:lnL>
                    <a:lnR>
                      <a:noFill/>
                    </a:lnR>
                    <a:lnT>
                      <a:noFill/>
                    </a:lnT>
                    <a:lnB>
                      <a:noFill/>
                    </a:lnB>
                    <a:solidFill>
                      <a:srgbClr val="FFFFFF"/>
                    </a:solidFill>
                  </a:tcPr>
                </a:tc>
              </a:tr>
              <a:tr h="524072">
                <a:tc>
                  <a:txBody>
                    <a:bodyPr/>
                    <a:lstStyle/>
                    <a:p>
                      <a:r>
                        <a:rPr lang="en-US" sz="1700" dirty="0"/>
                        <a:t>Herod fears John has risen</a:t>
                      </a:r>
                    </a:p>
                  </a:txBody>
                  <a:tcPr marL="0" marR="0" marT="0" marB="0" anchor="ctr">
                    <a:lnL>
                      <a:noFill/>
                    </a:lnL>
                    <a:lnR>
                      <a:noFill/>
                    </a:lnR>
                    <a:lnT>
                      <a:noFill/>
                    </a:lnT>
                    <a:lnB>
                      <a:noFill/>
                    </a:lnB>
                    <a:solidFill>
                      <a:srgbClr val="FFFFFF"/>
                    </a:solidFill>
                  </a:tcPr>
                </a:tc>
                <a:tc>
                  <a:txBody>
                    <a:bodyPr/>
                    <a:lstStyle/>
                    <a:p>
                      <a:r>
                        <a:rPr lang="en-US" sz="1700"/>
                        <a:t/>
                      </a:r>
                      <a:br>
                        <a:rPr lang="en-US" sz="1700"/>
                      </a:br>
                      <a:endParaRPr lang="en-US" sz="1700"/>
                    </a:p>
                  </a:txBody>
                  <a:tcPr marL="0" marR="0" marT="0" marB="0" anchor="ctr">
                    <a:lnL>
                      <a:noFill/>
                    </a:lnL>
                    <a:lnR>
                      <a:noFill/>
                    </a:lnR>
                    <a:lnT>
                      <a:noFill/>
                    </a:lnT>
                    <a:lnB>
                      <a:noFill/>
                    </a:lnB>
                    <a:solidFill>
                      <a:srgbClr val="FFFFFF"/>
                    </a:solidFill>
                  </a:tcPr>
                </a:tc>
                <a:tc>
                  <a:txBody>
                    <a:bodyPr/>
                    <a:lstStyle/>
                    <a:p>
                      <a:r>
                        <a:rPr lang="en-US" sz="1700"/>
                        <a:t/>
                      </a:r>
                      <a:br>
                        <a:rPr lang="en-US" sz="1700"/>
                      </a:br>
                      <a:endParaRPr lang="en-US" sz="1700"/>
                    </a:p>
                  </a:txBody>
                  <a:tcPr marL="0" marR="0" marT="0" marB="0" anchor="ctr">
                    <a:lnL>
                      <a:noFill/>
                    </a:lnL>
                    <a:lnR>
                      <a:noFill/>
                    </a:lnR>
                    <a:lnT>
                      <a:noFill/>
                    </a:lnT>
                    <a:lnB>
                      <a:noFill/>
                    </a:lnB>
                    <a:solidFill>
                      <a:srgbClr val="33CC00"/>
                    </a:solidFill>
                  </a:tcPr>
                </a:tc>
                <a:tc>
                  <a:txBody>
                    <a:bodyPr/>
                    <a:lstStyle/>
                    <a:p>
                      <a:pPr algn="ctr"/>
                      <a:r>
                        <a:rPr lang="en-US" sz="1700" dirty="0"/>
                        <a:t> </a:t>
                      </a:r>
                    </a:p>
                  </a:txBody>
                  <a:tcPr marL="0" marR="0" marT="0" marB="0" anchor="ctr">
                    <a:lnL>
                      <a:noFill/>
                    </a:lnL>
                    <a:lnR>
                      <a:noFill/>
                    </a:lnR>
                    <a:lnT>
                      <a:noFill/>
                    </a:lnT>
                    <a:lnB>
                      <a:noFill/>
                    </a:lnB>
                    <a:solidFill>
                      <a:srgbClr val="FFFFFF"/>
                    </a:solidFill>
                  </a:tcPr>
                </a:tc>
                <a:tc>
                  <a:txBody>
                    <a:bodyPr/>
                    <a:lstStyle/>
                    <a:p>
                      <a:pPr algn="ctr"/>
                      <a:r>
                        <a:rPr lang="en-US" sz="1700" dirty="0"/>
                        <a:t>6:14-29</a:t>
                      </a:r>
                    </a:p>
                  </a:txBody>
                  <a:tcPr marL="0" marR="0" marT="0" marB="0" anchor="ctr">
                    <a:lnL>
                      <a:noFill/>
                    </a:lnL>
                    <a:lnR>
                      <a:noFill/>
                    </a:lnR>
                    <a:lnT>
                      <a:noFill/>
                    </a:lnT>
                    <a:lnB>
                      <a:noFill/>
                    </a:lnB>
                    <a:solidFill>
                      <a:srgbClr val="EEEEEE"/>
                    </a:solidFill>
                  </a:tcPr>
                </a:tc>
                <a:tc>
                  <a:txBody>
                    <a:bodyPr/>
                    <a:lstStyle/>
                    <a:p>
                      <a:pPr algn="ctr"/>
                      <a:r>
                        <a:rPr lang="en-US" sz="1700" dirty="0"/>
                        <a:t>9:7-9</a:t>
                      </a:r>
                    </a:p>
                  </a:txBody>
                  <a:tcPr marL="0" marR="0" marT="0" marB="0" anchor="ctr">
                    <a:lnL>
                      <a:noFill/>
                    </a:lnL>
                    <a:lnR>
                      <a:noFill/>
                    </a:lnR>
                    <a:lnT>
                      <a:noFill/>
                    </a:lnT>
                    <a:lnB>
                      <a:noFill/>
                    </a:lnB>
                    <a:solidFill>
                      <a:srgbClr val="FFFFFF"/>
                    </a:solidFill>
                  </a:tcPr>
                </a:tc>
                <a:tc>
                  <a:txBody>
                    <a:bodyPr/>
                    <a:lstStyle/>
                    <a:p>
                      <a:pPr algn="ctr"/>
                      <a:r>
                        <a:rPr lang="en-US" sz="1700"/>
                        <a:t> </a:t>
                      </a:r>
                    </a:p>
                  </a:txBody>
                  <a:tcPr marL="0" marR="0" marT="0" marB="0" anchor="ctr">
                    <a:lnL>
                      <a:noFill/>
                    </a:lnL>
                    <a:lnR>
                      <a:noFill/>
                    </a:lnR>
                    <a:lnT>
                      <a:noFill/>
                    </a:lnT>
                    <a:lnB>
                      <a:noFill/>
                    </a:lnB>
                    <a:solidFill>
                      <a:srgbClr val="EEEEEE"/>
                    </a:solidFill>
                  </a:tcPr>
                </a:tc>
                <a:tc>
                  <a:txBody>
                    <a:bodyPr/>
                    <a:lstStyle/>
                    <a:p>
                      <a:r>
                        <a:rPr lang="en-US" sz="1700"/>
                        <a:t/>
                      </a:r>
                      <a:br>
                        <a:rPr lang="en-US" sz="1700"/>
                      </a:br>
                      <a:endParaRPr lang="en-US" sz="1700"/>
                    </a:p>
                  </a:txBody>
                  <a:tcPr marL="0" marR="0" marT="0" marB="0" anchor="ctr">
                    <a:lnL>
                      <a:noFill/>
                    </a:lnL>
                    <a:lnR>
                      <a:noFill/>
                    </a:lnR>
                    <a:lnT>
                      <a:noFill/>
                    </a:lnT>
                    <a:lnB>
                      <a:noFill/>
                    </a:lnB>
                    <a:solidFill>
                      <a:srgbClr val="FFFFFF"/>
                    </a:solidFill>
                  </a:tcPr>
                </a:tc>
              </a:tr>
              <a:tr h="524072">
                <a:tc>
                  <a:txBody>
                    <a:bodyPr/>
                    <a:lstStyle/>
                    <a:p>
                      <a:r>
                        <a:rPr lang="en-US" sz="1700"/>
                        <a:t>The 12 return and they withdraw</a:t>
                      </a:r>
                    </a:p>
                  </a:txBody>
                  <a:tcPr marL="0" marR="0" marT="0" marB="0" anchor="ctr">
                    <a:lnL>
                      <a:noFill/>
                    </a:lnL>
                    <a:lnR>
                      <a:noFill/>
                    </a:lnR>
                    <a:lnT>
                      <a:noFill/>
                    </a:lnT>
                    <a:lnB>
                      <a:noFill/>
                    </a:lnB>
                    <a:solidFill>
                      <a:srgbClr val="FFFFFF"/>
                    </a:solidFill>
                  </a:tcPr>
                </a:tc>
                <a:tc>
                  <a:txBody>
                    <a:bodyPr/>
                    <a:lstStyle/>
                    <a:p>
                      <a:r>
                        <a:rPr lang="en-US" sz="1700"/>
                        <a:t/>
                      </a:r>
                      <a:br>
                        <a:rPr lang="en-US" sz="1700"/>
                      </a:br>
                      <a:endParaRPr lang="en-US" sz="1700"/>
                    </a:p>
                  </a:txBody>
                  <a:tcPr marL="0" marR="0" marT="0" marB="0" anchor="ctr">
                    <a:lnL>
                      <a:noFill/>
                    </a:lnL>
                    <a:lnR>
                      <a:noFill/>
                    </a:lnR>
                    <a:lnT>
                      <a:noFill/>
                    </a:lnT>
                    <a:lnB>
                      <a:noFill/>
                    </a:lnB>
                    <a:solidFill>
                      <a:srgbClr val="FFFFFF"/>
                    </a:solidFill>
                  </a:tcPr>
                </a:tc>
                <a:tc>
                  <a:txBody>
                    <a:bodyPr/>
                    <a:lstStyle/>
                    <a:p>
                      <a:r>
                        <a:rPr lang="en-US" sz="1700"/>
                        <a:t/>
                      </a:r>
                      <a:br>
                        <a:rPr lang="en-US" sz="1700"/>
                      </a:br>
                      <a:endParaRPr lang="en-US" sz="1700"/>
                    </a:p>
                  </a:txBody>
                  <a:tcPr marL="0" marR="0" marT="0" marB="0" anchor="ctr">
                    <a:lnL>
                      <a:noFill/>
                    </a:lnL>
                    <a:lnR>
                      <a:noFill/>
                    </a:lnR>
                    <a:lnT>
                      <a:noFill/>
                    </a:lnT>
                    <a:lnB>
                      <a:noFill/>
                    </a:lnB>
                    <a:solidFill>
                      <a:srgbClr val="33CC00"/>
                    </a:solidFill>
                  </a:tcPr>
                </a:tc>
                <a:tc>
                  <a:txBody>
                    <a:bodyPr/>
                    <a:lstStyle/>
                    <a:p>
                      <a:pPr algn="ctr"/>
                      <a:r>
                        <a:rPr lang="en-US" sz="1700"/>
                        <a:t>14:13</a:t>
                      </a:r>
                    </a:p>
                  </a:txBody>
                  <a:tcPr marL="0" marR="0" marT="0" marB="0" anchor="ctr">
                    <a:lnL>
                      <a:noFill/>
                    </a:lnL>
                    <a:lnR>
                      <a:noFill/>
                    </a:lnR>
                    <a:lnT>
                      <a:noFill/>
                    </a:lnT>
                    <a:lnB>
                      <a:noFill/>
                    </a:lnB>
                    <a:solidFill>
                      <a:srgbClr val="FFFFFF"/>
                    </a:solidFill>
                  </a:tcPr>
                </a:tc>
                <a:tc>
                  <a:txBody>
                    <a:bodyPr/>
                    <a:lstStyle/>
                    <a:p>
                      <a:pPr algn="ctr"/>
                      <a:r>
                        <a:rPr lang="en-US" sz="1700" dirty="0"/>
                        <a:t>6:30-32</a:t>
                      </a:r>
                    </a:p>
                  </a:txBody>
                  <a:tcPr marL="0" marR="0" marT="0" marB="0" anchor="ctr">
                    <a:lnL>
                      <a:noFill/>
                    </a:lnL>
                    <a:lnR>
                      <a:noFill/>
                    </a:lnR>
                    <a:lnT>
                      <a:noFill/>
                    </a:lnT>
                    <a:lnB>
                      <a:noFill/>
                    </a:lnB>
                    <a:solidFill>
                      <a:srgbClr val="EEEEEE"/>
                    </a:solidFill>
                  </a:tcPr>
                </a:tc>
                <a:tc>
                  <a:txBody>
                    <a:bodyPr/>
                    <a:lstStyle/>
                    <a:p>
                      <a:pPr algn="ctr"/>
                      <a:r>
                        <a:rPr lang="en-US" sz="1700" dirty="0"/>
                        <a:t>9:10</a:t>
                      </a:r>
                    </a:p>
                  </a:txBody>
                  <a:tcPr marL="0" marR="0" marT="0" marB="0" anchor="ctr">
                    <a:lnL>
                      <a:noFill/>
                    </a:lnL>
                    <a:lnR>
                      <a:noFill/>
                    </a:lnR>
                    <a:lnT>
                      <a:noFill/>
                    </a:lnT>
                    <a:lnB>
                      <a:noFill/>
                    </a:lnB>
                    <a:solidFill>
                      <a:srgbClr val="FFFFFF"/>
                    </a:solidFill>
                  </a:tcPr>
                </a:tc>
                <a:tc>
                  <a:txBody>
                    <a:bodyPr/>
                    <a:lstStyle/>
                    <a:p>
                      <a:pPr algn="ctr"/>
                      <a:r>
                        <a:rPr lang="en-US" sz="1700" dirty="0"/>
                        <a:t>6:1</a:t>
                      </a:r>
                    </a:p>
                  </a:txBody>
                  <a:tcPr marL="0" marR="0" marT="0" marB="0" anchor="ctr">
                    <a:lnL>
                      <a:noFill/>
                    </a:lnL>
                    <a:lnR>
                      <a:noFill/>
                    </a:lnR>
                    <a:lnT>
                      <a:noFill/>
                    </a:lnT>
                    <a:lnB>
                      <a:noFill/>
                    </a:lnB>
                    <a:solidFill>
                      <a:srgbClr val="EEEEEE"/>
                    </a:solidFill>
                  </a:tcPr>
                </a:tc>
                <a:tc>
                  <a:txBody>
                    <a:bodyPr/>
                    <a:lstStyle/>
                    <a:p>
                      <a:r>
                        <a:rPr lang="en-US" sz="1700"/>
                        <a:t/>
                      </a:r>
                      <a:br>
                        <a:rPr lang="en-US" sz="1700"/>
                      </a:br>
                      <a:endParaRPr lang="en-US" sz="1700"/>
                    </a:p>
                  </a:txBody>
                  <a:tcPr marL="0" marR="0" marT="0" marB="0" anchor="ctr">
                    <a:lnL>
                      <a:noFill/>
                    </a:lnL>
                    <a:lnR>
                      <a:noFill/>
                    </a:lnR>
                    <a:lnT>
                      <a:noFill/>
                    </a:lnT>
                    <a:lnB>
                      <a:noFill/>
                    </a:lnB>
                    <a:solidFill>
                      <a:srgbClr val="FFFFFF"/>
                    </a:solidFill>
                  </a:tcPr>
                </a:tc>
              </a:tr>
              <a:tr h="524072">
                <a:tc>
                  <a:txBody>
                    <a:bodyPr/>
                    <a:lstStyle/>
                    <a:p>
                      <a:r>
                        <a:rPr lang="en-US" sz="1700"/>
                        <a:t>Jesus teaches and heals multitude</a:t>
                      </a:r>
                    </a:p>
                  </a:txBody>
                  <a:tcPr marL="0" marR="0" marT="0" marB="0" anchor="ctr">
                    <a:lnL>
                      <a:noFill/>
                    </a:lnL>
                    <a:lnR>
                      <a:noFill/>
                    </a:lnR>
                    <a:lnT>
                      <a:noFill/>
                    </a:lnT>
                    <a:lnB>
                      <a:noFill/>
                    </a:lnB>
                    <a:solidFill>
                      <a:srgbClr val="FFFFFF"/>
                    </a:solidFill>
                  </a:tcPr>
                </a:tc>
                <a:tc>
                  <a:txBody>
                    <a:bodyPr/>
                    <a:lstStyle/>
                    <a:p>
                      <a:r>
                        <a:rPr lang="en-US" sz="1700"/>
                        <a:t/>
                      </a:r>
                      <a:br>
                        <a:rPr lang="en-US" sz="1700"/>
                      </a:br>
                      <a:endParaRPr lang="en-US" sz="1700"/>
                    </a:p>
                  </a:txBody>
                  <a:tcPr marL="0" marR="0" marT="0" marB="0" anchor="ctr">
                    <a:lnL>
                      <a:noFill/>
                    </a:lnL>
                    <a:lnR>
                      <a:noFill/>
                    </a:lnR>
                    <a:lnT>
                      <a:noFill/>
                    </a:lnT>
                    <a:lnB>
                      <a:noFill/>
                    </a:lnB>
                    <a:solidFill>
                      <a:srgbClr val="FFFFFF"/>
                    </a:solidFill>
                  </a:tcPr>
                </a:tc>
                <a:tc>
                  <a:txBody>
                    <a:bodyPr/>
                    <a:lstStyle/>
                    <a:p>
                      <a:r>
                        <a:rPr lang="en-US" sz="1700"/>
                        <a:t/>
                      </a:r>
                      <a:br>
                        <a:rPr lang="en-US" sz="1700"/>
                      </a:br>
                      <a:endParaRPr lang="en-US" sz="1700"/>
                    </a:p>
                  </a:txBody>
                  <a:tcPr marL="0" marR="0" marT="0" marB="0" anchor="ctr">
                    <a:lnL>
                      <a:noFill/>
                    </a:lnL>
                    <a:lnR>
                      <a:noFill/>
                    </a:lnR>
                    <a:lnT>
                      <a:noFill/>
                    </a:lnT>
                    <a:lnB>
                      <a:noFill/>
                    </a:lnB>
                    <a:solidFill>
                      <a:srgbClr val="33CC00"/>
                    </a:solidFill>
                  </a:tcPr>
                </a:tc>
                <a:tc>
                  <a:txBody>
                    <a:bodyPr/>
                    <a:lstStyle/>
                    <a:p>
                      <a:pPr algn="ctr"/>
                      <a:r>
                        <a:rPr lang="en-US" sz="1700"/>
                        <a:t>14:14</a:t>
                      </a:r>
                    </a:p>
                  </a:txBody>
                  <a:tcPr marL="0" marR="0" marT="0" marB="0" anchor="ctr">
                    <a:lnL>
                      <a:noFill/>
                    </a:lnL>
                    <a:lnR>
                      <a:noFill/>
                    </a:lnR>
                    <a:lnT>
                      <a:noFill/>
                    </a:lnT>
                    <a:lnB>
                      <a:noFill/>
                    </a:lnB>
                    <a:solidFill>
                      <a:srgbClr val="FFFFFF"/>
                    </a:solidFill>
                  </a:tcPr>
                </a:tc>
                <a:tc>
                  <a:txBody>
                    <a:bodyPr/>
                    <a:lstStyle/>
                    <a:p>
                      <a:pPr algn="ctr"/>
                      <a:r>
                        <a:rPr lang="en-US" sz="1700"/>
                        <a:t>6:33-34</a:t>
                      </a:r>
                    </a:p>
                  </a:txBody>
                  <a:tcPr marL="0" marR="0" marT="0" marB="0" anchor="ctr">
                    <a:lnL>
                      <a:noFill/>
                    </a:lnL>
                    <a:lnR>
                      <a:noFill/>
                    </a:lnR>
                    <a:lnT>
                      <a:noFill/>
                    </a:lnT>
                    <a:lnB>
                      <a:noFill/>
                    </a:lnB>
                    <a:solidFill>
                      <a:srgbClr val="EEEEEE"/>
                    </a:solidFill>
                  </a:tcPr>
                </a:tc>
                <a:tc>
                  <a:txBody>
                    <a:bodyPr/>
                    <a:lstStyle/>
                    <a:p>
                      <a:pPr algn="ctr"/>
                      <a:r>
                        <a:rPr lang="en-US" sz="1700" dirty="0"/>
                        <a:t>9:11</a:t>
                      </a:r>
                    </a:p>
                  </a:txBody>
                  <a:tcPr marL="0" marR="0" marT="0" marB="0" anchor="ctr">
                    <a:lnL>
                      <a:noFill/>
                    </a:lnL>
                    <a:lnR>
                      <a:noFill/>
                    </a:lnR>
                    <a:lnT>
                      <a:noFill/>
                    </a:lnT>
                    <a:lnB>
                      <a:noFill/>
                    </a:lnB>
                    <a:solidFill>
                      <a:srgbClr val="FFFFFF"/>
                    </a:solidFill>
                  </a:tcPr>
                </a:tc>
                <a:tc>
                  <a:txBody>
                    <a:bodyPr/>
                    <a:lstStyle/>
                    <a:p>
                      <a:pPr algn="ctr"/>
                      <a:r>
                        <a:rPr lang="en-US" sz="1700" dirty="0"/>
                        <a:t>6:2</a:t>
                      </a:r>
                    </a:p>
                  </a:txBody>
                  <a:tcPr marL="0" marR="0" marT="0" marB="0" anchor="ctr">
                    <a:lnL>
                      <a:noFill/>
                    </a:lnL>
                    <a:lnR>
                      <a:noFill/>
                    </a:lnR>
                    <a:lnT>
                      <a:noFill/>
                    </a:lnT>
                    <a:lnB>
                      <a:noFill/>
                    </a:lnB>
                    <a:solidFill>
                      <a:srgbClr val="EEEEEE"/>
                    </a:solidFill>
                  </a:tcPr>
                </a:tc>
                <a:tc>
                  <a:txBody>
                    <a:bodyPr/>
                    <a:lstStyle/>
                    <a:p>
                      <a:r>
                        <a:rPr lang="en-US" sz="1700"/>
                        <a:t/>
                      </a:r>
                      <a:br>
                        <a:rPr lang="en-US" sz="1700"/>
                      </a:br>
                      <a:endParaRPr lang="en-US" sz="1700"/>
                    </a:p>
                  </a:txBody>
                  <a:tcPr marL="0" marR="0" marT="0" marB="0" anchor="ctr">
                    <a:lnL>
                      <a:noFill/>
                    </a:lnL>
                    <a:lnR>
                      <a:noFill/>
                    </a:lnR>
                    <a:lnT>
                      <a:noFill/>
                    </a:lnT>
                    <a:lnB>
                      <a:noFill/>
                    </a:lnB>
                    <a:solidFill>
                      <a:srgbClr val="FFFFFF"/>
                    </a:solidFill>
                  </a:tcPr>
                </a:tc>
              </a:tr>
              <a:tr h="524072">
                <a:tc>
                  <a:txBody>
                    <a:bodyPr/>
                    <a:lstStyle/>
                    <a:p>
                      <a:r>
                        <a:rPr lang="en-US" sz="1700"/>
                        <a:t>Jesus feeds 5,000</a:t>
                      </a:r>
                    </a:p>
                  </a:txBody>
                  <a:tcPr marL="0" marR="0" marT="0" marB="0" anchor="ctr">
                    <a:lnL>
                      <a:noFill/>
                    </a:lnL>
                    <a:lnR>
                      <a:noFill/>
                    </a:lnR>
                    <a:lnT>
                      <a:noFill/>
                    </a:lnT>
                    <a:lnB>
                      <a:noFill/>
                    </a:lnB>
                    <a:solidFill>
                      <a:srgbClr val="FFFFFF"/>
                    </a:solidFill>
                  </a:tcPr>
                </a:tc>
                <a:tc>
                  <a:txBody>
                    <a:bodyPr/>
                    <a:lstStyle/>
                    <a:p>
                      <a:r>
                        <a:rPr lang="en-US" sz="1700"/>
                        <a:t/>
                      </a:r>
                      <a:br>
                        <a:rPr lang="en-US" sz="1700"/>
                      </a:br>
                      <a:endParaRPr lang="en-US" sz="1700"/>
                    </a:p>
                  </a:txBody>
                  <a:tcPr marL="0" marR="0" marT="0" marB="0" anchor="ctr">
                    <a:lnL>
                      <a:noFill/>
                    </a:lnL>
                    <a:lnR>
                      <a:noFill/>
                    </a:lnR>
                    <a:lnT>
                      <a:noFill/>
                    </a:lnT>
                    <a:lnB>
                      <a:noFill/>
                    </a:lnB>
                    <a:solidFill>
                      <a:srgbClr val="FFFFFF"/>
                    </a:solidFill>
                  </a:tcPr>
                </a:tc>
                <a:tc>
                  <a:txBody>
                    <a:bodyPr/>
                    <a:lstStyle/>
                    <a:p>
                      <a:r>
                        <a:rPr lang="en-US" sz="1700"/>
                        <a:t/>
                      </a:r>
                      <a:br>
                        <a:rPr lang="en-US" sz="1700"/>
                      </a:br>
                      <a:endParaRPr lang="en-US" sz="1700"/>
                    </a:p>
                  </a:txBody>
                  <a:tcPr marL="0" marR="0" marT="0" marB="0" anchor="ctr">
                    <a:lnL>
                      <a:noFill/>
                    </a:lnL>
                    <a:lnR>
                      <a:noFill/>
                    </a:lnR>
                    <a:lnT>
                      <a:noFill/>
                    </a:lnT>
                    <a:lnB>
                      <a:noFill/>
                    </a:lnB>
                    <a:solidFill>
                      <a:srgbClr val="33CC00"/>
                    </a:solidFill>
                  </a:tcPr>
                </a:tc>
                <a:tc>
                  <a:txBody>
                    <a:bodyPr/>
                    <a:lstStyle/>
                    <a:p>
                      <a:pPr algn="ctr"/>
                      <a:r>
                        <a:rPr lang="en-US" sz="1700"/>
                        <a:t>14:15-21</a:t>
                      </a:r>
                    </a:p>
                  </a:txBody>
                  <a:tcPr marL="0" marR="0" marT="0" marB="0" anchor="ctr">
                    <a:lnL>
                      <a:noFill/>
                    </a:lnL>
                    <a:lnR>
                      <a:noFill/>
                    </a:lnR>
                    <a:lnT>
                      <a:noFill/>
                    </a:lnT>
                    <a:lnB>
                      <a:noFill/>
                    </a:lnB>
                    <a:solidFill>
                      <a:srgbClr val="FFFFFF"/>
                    </a:solidFill>
                  </a:tcPr>
                </a:tc>
                <a:tc>
                  <a:txBody>
                    <a:bodyPr/>
                    <a:lstStyle/>
                    <a:p>
                      <a:pPr algn="ctr"/>
                      <a:r>
                        <a:rPr lang="en-US" sz="1700"/>
                        <a:t>6:35-44</a:t>
                      </a:r>
                    </a:p>
                  </a:txBody>
                  <a:tcPr marL="0" marR="0" marT="0" marB="0" anchor="ctr">
                    <a:lnL>
                      <a:noFill/>
                    </a:lnL>
                    <a:lnR>
                      <a:noFill/>
                    </a:lnR>
                    <a:lnT>
                      <a:noFill/>
                    </a:lnT>
                    <a:lnB>
                      <a:noFill/>
                    </a:lnB>
                    <a:solidFill>
                      <a:srgbClr val="EEEEEE"/>
                    </a:solidFill>
                  </a:tcPr>
                </a:tc>
                <a:tc>
                  <a:txBody>
                    <a:bodyPr/>
                    <a:lstStyle/>
                    <a:p>
                      <a:pPr algn="ctr"/>
                      <a:r>
                        <a:rPr lang="en-US" sz="1700"/>
                        <a:t>9:12-17</a:t>
                      </a:r>
                    </a:p>
                  </a:txBody>
                  <a:tcPr marL="0" marR="0" marT="0" marB="0" anchor="ctr">
                    <a:lnL>
                      <a:noFill/>
                    </a:lnL>
                    <a:lnR>
                      <a:noFill/>
                    </a:lnR>
                    <a:lnT>
                      <a:noFill/>
                    </a:lnT>
                    <a:lnB>
                      <a:noFill/>
                    </a:lnB>
                    <a:solidFill>
                      <a:srgbClr val="FFFFFF"/>
                    </a:solidFill>
                  </a:tcPr>
                </a:tc>
                <a:tc>
                  <a:txBody>
                    <a:bodyPr/>
                    <a:lstStyle/>
                    <a:p>
                      <a:pPr algn="ctr"/>
                      <a:r>
                        <a:rPr lang="en-US" sz="1700" dirty="0"/>
                        <a:t>6:3-14</a:t>
                      </a:r>
                    </a:p>
                  </a:txBody>
                  <a:tcPr marL="0" marR="0" marT="0" marB="0" anchor="ctr">
                    <a:lnL>
                      <a:noFill/>
                    </a:lnL>
                    <a:lnR>
                      <a:noFill/>
                    </a:lnR>
                    <a:lnT>
                      <a:noFill/>
                    </a:lnT>
                    <a:lnB>
                      <a:noFill/>
                    </a:lnB>
                    <a:solidFill>
                      <a:srgbClr val="EEEEEE"/>
                    </a:solidFill>
                  </a:tcPr>
                </a:tc>
                <a:tc>
                  <a:txBody>
                    <a:bodyPr/>
                    <a:lstStyle/>
                    <a:p>
                      <a:r>
                        <a:rPr lang="en-US" sz="1700" dirty="0"/>
                        <a:t/>
                      </a:r>
                      <a:br>
                        <a:rPr lang="en-US" sz="1700" dirty="0"/>
                      </a:br>
                      <a:endParaRPr lang="en-US" sz="1700" dirty="0"/>
                    </a:p>
                  </a:txBody>
                  <a:tcPr marL="0" marR="0" marT="0" marB="0" anchor="ctr">
                    <a:lnL>
                      <a:noFill/>
                    </a:lnL>
                    <a:lnR>
                      <a:noFill/>
                    </a:lnR>
                    <a:lnT>
                      <a:noFill/>
                    </a:lnT>
                    <a:lnB>
                      <a:noFill/>
                    </a:lnB>
                    <a:solidFill>
                      <a:srgbClr val="FFFFFF"/>
                    </a:solidFill>
                  </a:tcPr>
                </a:tc>
              </a:tr>
            </a:tbl>
          </a:graphicData>
        </a:graphic>
      </p:graphicFrame>
      <p:sp>
        <p:nvSpPr>
          <p:cNvPr id="4" name="Title 3"/>
          <p:cNvSpPr>
            <a:spLocks noGrp="1"/>
          </p:cNvSpPr>
          <p:nvPr>
            <p:ph type="title"/>
          </p:nvPr>
        </p:nvSpPr>
        <p:spPr/>
        <p:txBody>
          <a:bodyPr/>
          <a:lstStyle/>
          <a:p>
            <a:r>
              <a:rPr lang="en-US" dirty="0" smtClean="0"/>
              <a:t>Harmony of the Gospels </a:t>
            </a:r>
            <a:r>
              <a:rPr lang="en-US" sz="1800" dirty="0" smtClean="0"/>
              <a:t>(sample)</a:t>
            </a:r>
            <a:endParaRPr lang="en-US" dirty="0"/>
          </a:p>
        </p:txBody>
      </p:sp>
      <p:sp>
        <p:nvSpPr>
          <p:cNvPr id="5" name="Action Button: Forward or Next 4">
            <a:hlinkClick r:id="rId3" action="ppaction://hlinksldjump" highlightClick="1"/>
          </p:cNvPr>
          <p:cNvSpPr/>
          <p:nvPr/>
        </p:nvSpPr>
        <p:spPr>
          <a:xfrm>
            <a:off x="7848600" y="6324600"/>
            <a:ext cx="533400" cy="2286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Works Cited</a:t>
            </a:r>
            <a:endParaRPr lang="en-US" dirty="0"/>
          </a:p>
        </p:txBody>
      </p:sp>
      <p:sp>
        <p:nvSpPr>
          <p:cNvPr id="3" name="Content Placeholder 2"/>
          <p:cNvSpPr>
            <a:spLocks noGrp="1"/>
          </p:cNvSpPr>
          <p:nvPr>
            <p:ph idx="1"/>
          </p:nvPr>
        </p:nvSpPr>
        <p:spPr/>
        <p:txBody>
          <a:bodyPr/>
          <a:lstStyle/>
          <a:p>
            <a:pPr marL="457200" indent="-457200">
              <a:buNone/>
            </a:pPr>
            <a:r>
              <a:rPr lang="en-US" dirty="0"/>
              <a:t>C21 Online. "C21 Online Mini-Courses." 4 January 2013. </a:t>
            </a:r>
            <a:r>
              <a:rPr lang="en-US" i="1" dirty="0"/>
              <a:t>C21 Online.</a:t>
            </a:r>
            <a:r>
              <a:rPr lang="en-US" dirty="0"/>
              <a:t> Web. 14 February 2013. </a:t>
            </a:r>
            <a:r>
              <a:rPr lang="en-US" dirty="0" smtClean="0">
                <a:hlinkClick r:id="rId2"/>
              </a:rPr>
              <a:t>http</a:t>
            </a:r>
            <a:r>
              <a:rPr lang="en-US" dirty="0">
                <a:hlinkClick r:id="rId2"/>
              </a:rPr>
              <a:t>://</a:t>
            </a:r>
            <a:r>
              <a:rPr lang="en-US" dirty="0" smtClean="0">
                <a:hlinkClick r:id="rId2"/>
              </a:rPr>
              <a:t>www.bc.edu/content/bc/schools/stm/c21online/resources/birthofjesus/intro/the_three_stagesofgospeldevelopment.html</a:t>
            </a:r>
            <a:endParaRPr lang="en-US" dirty="0" smtClean="0"/>
          </a:p>
          <a:p>
            <a:pPr marL="457200" indent="-457200">
              <a:spcBef>
                <a:spcPts val="1200"/>
              </a:spcBef>
              <a:buNone/>
            </a:pPr>
            <a:r>
              <a:rPr lang="en-US" dirty="0" smtClean="0"/>
              <a:t>Stein, Robert H. </a:t>
            </a:r>
            <a:r>
              <a:rPr lang="en-US" i="1" dirty="0" smtClean="0"/>
              <a:t>Studying the Synoptic Gospels: Origin and Interpretation</a:t>
            </a:r>
            <a:r>
              <a:rPr lang="en-US" dirty="0" smtClean="0"/>
              <a:t>. 2</a:t>
            </a:r>
            <a:r>
              <a:rPr lang="en-US" baseline="30000" dirty="0" smtClean="0"/>
              <a:t>nd</a:t>
            </a:r>
            <a:r>
              <a:rPr lang="en-US" dirty="0" smtClean="0"/>
              <a:t> ed. Grand Rapids, MI: Baker Academic, 2001. Print.</a:t>
            </a:r>
            <a:endParaRPr lang="en-US" dirty="0"/>
          </a:p>
        </p:txBody>
      </p:sp>
    </p:spTree>
    <p:extLst>
      <p:ext uri="{BB962C8B-B14F-4D97-AF65-F5344CB8AC3E}">
        <p14:creationId xmlns:p14="http://schemas.microsoft.com/office/powerpoint/2010/main" val="17251337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The Gospels and the Historical Jesus</a:t>
            </a:r>
            <a:endParaRPr lang="en-US" dirty="0"/>
          </a:p>
        </p:txBody>
      </p:sp>
      <p:sp>
        <p:nvSpPr>
          <p:cNvPr id="3" name="Content Placeholder 2"/>
          <p:cNvSpPr>
            <a:spLocks noGrp="1"/>
          </p:cNvSpPr>
          <p:nvPr>
            <p:ph idx="1"/>
          </p:nvPr>
        </p:nvSpPr>
        <p:spPr/>
        <p:txBody>
          <a:bodyPr/>
          <a:lstStyle/>
          <a:p>
            <a:pPr>
              <a:spcBef>
                <a:spcPts val="600"/>
              </a:spcBef>
            </a:pPr>
            <a:r>
              <a:rPr lang="en-US" sz="3000" dirty="0" smtClean="0"/>
              <a:t>Is the Jesus of the NT Gospels the “real” Jesus who existed 2,000 years ago?</a:t>
            </a:r>
          </a:p>
          <a:p>
            <a:pPr>
              <a:spcBef>
                <a:spcPts val="600"/>
              </a:spcBef>
            </a:pPr>
            <a:r>
              <a:rPr lang="en-US" sz="3000" dirty="0" smtClean="0"/>
              <a:t>Are the Gospels historically accurate?</a:t>
            </a:r>
          </a:p>
          <a:p>
            <a:pPr lvl="1">
              <a:spcBef>
                <a:spcPts val="600"/>
              </a:spcBef>
            </a:pPr>
            <a:r>
              <a:rPr lang="en-US" dirty="0" smtClean="0"/>
              <a:t>Early Christians and faithful readers of Scripture do not appear to have questioned the his reliability of the Gospels</a:t>
            </a:r>
          </a:p>
          <a:p>
            <a:pPr lvl="1">
              <a:spcBef>
                <a:spcPts val="600"/>
              </a:spcBef>
            </a:pPr>
            <a:r>
              <a:rPr lang="en-US" dirty="0" smtClean="0"/>
              <a:t>Why—Apostolic witness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Historical Overview</a:t>
            </a:r>
            <a:endParaRPr lang="en-US" sz="3600" dirty="0"/>
          </a:p>
        </p:txBody>
      </p:sp>
      <p:sp>
        <p:nvSpPr>
          <p:cNvPr id="3" name="Content Placeholder 2"/>
          <p:cNvSpPr>
            <a:spLocks noGrp="1"/>
          </p:cNvSpPr>
          <p:nvPr>
            <p:ph idx="1"/>
          </p:nvPr>
        </p:nvSpPr>
        <p:spPr/>
        <p:txBody>
          <a:bodyPr>
            <a:normAutofit fontScale="92500"/>
          </a:bodyPr>
          <a:lstStyle/>
          <a:p>
            <a:pPr lvl="0">
              <a:lnSpc>
                <a:spcPct val="110000"/>
              </a:lnSpc>
              <a:spcBef>
                <a:spcPts val="600"/>
              </a:spcBef>
            </a:pPr>
            <a:r>
              <a:rPr lang="en-US" sz="3000" dirty="0" smtClean="0"/>
              <a:t>The questions regarding Jesus:</a:t>
            </a:r>
          </a:p>
          <a:p>
            <a:pPr lvl="1">
              <a:lnSpc>
                <a:spcPct val="110000"/>
              </a:lnSpc>
              <a:spcBef>
                <a:spcPts val="600"/>
              </a:spcBef>
            </a:pPr>
            <a:r>
              <a:rPr lang="en-US" dirty="0" smtClean="0"/>
              <a:t>33–451 AD	Nature of Jesus</a:t>
            </a:r>
          </a:p>
          <a:p>
            <a:pPr lvl="1">
              <a:lnSpc>
                <a:spcPct val="110000"/>
              </a:lnSpc>
              <a:spcBef>
                <a:spcPts val="600"/>
              </a:spcBef>
            </a:pPr>
            <a:r>
              <a:rPr lang="en-US" dirty="0" smtClean="0"/>
              <a:t>800–1500	Nature of the Eucharist as the real presence of Jesus</a:t>
            </a:r>
          </a:p>
          <a:p>
            <a:pPr lvl="1">
              <a:lnSpc>
                <a:spcPct val="110000"/>
              </a:lnSpc>
              <a:spcBef>
                <a:spcPts val="600"/>
              </a:spcBef>
            </a:pPr>
            <a:r>
              <a:rPr lang="en-US" dirty="0" smtClean="0"/>
              <a:t>Late 1700 to present	The historicity of Jesus (Was he real?)</a:t>
            </a:r>
          </a:p>
          <a:p>
            <a:pPr>
              <a:lnSpc>
                <a:spcPct val="110000"/>
              </a:lnSpc>
              <a:spcBef>
                <a:spcPts val="600"/>
              </a:spcBef>
            </a:pPr>
            <a:r>
              <a:rPr lang="en-US" sz="3000" dirty="0" smtClean="0"/>
              <a:t>Age of Enlightenment and Reason</a:t>
            </a:r>
          </a:p>
          <a:p>
            <a:pPr lvl="1">
              <a:lnSpc>
                <a:spcPct val="110000"/>
              </a:lnSpc>
              <a:spcBef>
                <a:spcPts val="600"/>
              </a:spcBef>
            </a:pPr>
            <a:r>
              <a:rPr lang="en-US" dirty="0" smtClean="0"/>
              <a:t>19</a:t>
            </a:r>
            <a:r>
              <a:rPr lang="en-US" baseline="30000" dirty="0" smtClean="0"/>
              <a:t>th</a:t>
            </a:r>
            <a:r>
              <a:rPr lang="en-US" dirty="0" smtClean="0"/>
              <a:t> &amp; 20</a:t>
            </a:r>
            <a:r>
              <a:rPr lang="en-US" baseline="30000" dirty="0" smtClean="0"/>
              <a:t>th</a:t>
            </a:r>
            <a:r>
              <a:rPr lang="en-US" dirty="0" smtClean="0"/>
              <a:t> centuries: development of the historical-critical and literary-critical methods of interpretation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Three views of Jesus</a:t>
            </a:r>
            <a:endParaRPr lang="en-US" dirty="0"/>
          </a:p>
        </p:txBody>
      </p:sp>
      <p:sp>
        <p:nvSpPr>
          <p:cNvPr id="3" name="Content Placeholder 2"/>
          <p:cNvSpPr>
            <a:spLocks noGrp="1"/>
          </p:cNvSpPr>
          <p:nvPr>
            <p:ph idx="1"/>
          </p:nvPr>
        </p:nvSpPr>
        <p:spPr/>
        <p:txBody>
          <a:bodyPr>
            <a:normAutofit fontScale="77500" lnSpcReduction="20000"/>
          </a:bodyPr>
          <a:lstStyle/>
          <a:p>
            <a:pPr>
              <a:lnSpc>
                <a:spcPct val="120000"/>
              </a:lnSpc>
              <a:spcBef>
                <a:spcPts val="600"/>
              </a:spcBef>
            </a:pPr>
            <a:r>
              <a:rPr lang="en-US" sz="3000" dirty="0" smtClean="0"/>
              <a:t>The Real Jesus</a:t>
            </a:r>
          </a:p>
          <a:p>
            <a:pPr lvl="1">
              <a:lnSpc>
                <a:spcPct val="120000"/>
              </a:lnSpc>
              <a:spcBef>
                <a:spcPts val="600"/>
              </a:spcBef>
            </a:pPr>
            <a:r>
              <a:rPr lang="en-US" dirty="0" smtClean="0"/>
              <a:t>The Jewish man from Nazareth who lived from about 4 BCE to 30 CE. No person or methods of historical research can provide direct access to the "real Jesus" (that is, what he looked like, his actual thoughts and feelings, who his friends were, and so on).</a:t>
            </a:r>
          </a:p>
          <a:p>
            <a:pPr>
              <a:lnSpc>
                <a:spcPct val="120000"/>
              </a:lnSpc>
              <a:spcBef>
                <a:spcPts val="600"/>
              </a:spcBef>
            </a:pPr>
            <a:r>
              <a:rPr lang="en-US" sz="3000" dirty="0" smtClean="0"/>
              <a:t>The Historical Jesus</a:t>
            </a:r>
          </a:p>
          <a:p>
            <a:pPr lvl="1">
              <a:lnSpc>
                <a:spcPct val="120000"/>
              </a:lnSpc>
              <a:spcBef>
                <a:spcPts val="600"/>
              </a:spcBef>
            </a:pPr>
            <a:r>
              <a:rPr lang="en-US" dirty="0" smtClean="0"/>
              <a:t>The scholarly reconstruction of Jesus of Nazareth's words and deeds using the contemporary methods of historical-critical research</a:t>
            </a:r>
          </a:p>
          <a:p>
            <a:pPr>
              <a:lnSpc>
                <a:spcPct val="120000"/>
              </a:lnSpc>
              <a:spcBef>
                <a:spcPts val="600"/>
              </a:spcBef>
            </a:pPr>
            <a:r>
              <a:rPr lang="en-US" sz="3000" dirty="0" smtClean="0"/>
              <a:t>The Christ of Faith</a:t>
            </a:r>
          </a:p>
          <a:p>
            <a:pPr lvl="1">
              <a:lnSpc>
                <a:spcPct val="120000"/>
              </a:lnSpc>
              <a:spcBef>
                <a:spcPts val="600"/>
              </a:spcBef>
            </a:pPr>
            <a:r>
              <a:rPr lang="en-US" dirty="0" smtClean="0"/>
              <a:t>The Christ that Christians have come to believe in through personal reflection on Scripture, tradition, and experience</a:t>
            </a:r>
          </a:p>
          <a:p>
            <a:endParaRPr lang="en-US" dirty="0"/>
          </a:p>
        </p:txBody>
      </p:sp>
      <p:pic>
        <p:nvPicPr>
          <p:cNvPr id="4" name="Picture 2" descr="C:\Users\Jesus_Tool\AppData\Local\Microsoft\Windows\Temporary Internet Files\Content.IE5\OP04T40J\MC900434701[1].wmf"/>
          <p:cNvPicPr>
            <a:picLocks noChangeAspect="1" noChangeArrowheads="1"/>
          </p:cNvPicPr>
          <p:nvPr/>
        </p:nvPicPr>
        <p:blipFill>
          <a:blip r:embed="rId3" cstate="print"/>
          <a:srcRect/>
          <a:stretch>
            <a:fillRect/>
          </a:stretch>
        </p:blipFill>
        <p:spPr bwMode="auto">
          <a:xfrm>
            <a:off x="8229600" y="5943600"/>
            <a:ext cx="581865" cy="5905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par>
                          <p:cTn id="21" fill="hold">
                            <p:stCondLst>
                              <p:cond delay="0"/>
                            </p:stCondLst>
                            <p:childTnLst>
                              <p:par>
                                <p:cTn id="22" presetID="10" presetClass="entr" presetSubtype="0" fill="hold" nodeType="after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Quest</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Quest</a:t>
            </a:r>
            <a:endParaRPr lang="en-US" dirty="0"/>
          </a:p>
        </p:txBody>
      </p:sp>
      <p:sp>
        <p:nvSpPr>
          <p:cNvPr id="3" name="Content Placeholder 2"/>
          <p:cNvSpPr>
            <a:spLocks noGrp="1"/>
          </p:cNvSpPr>
          <p:nvPr>
            <p:ph idx="1"/>
          </p:nvPr>
        </p:nvSpPr>
        <p:spPr/>
        <p:txBody>
          <a:bodyPr/>
          <a:lstStyle/>
          <a:p>
            <a:r>
              <a:rPr lang="en-US" sz="3000" dirty="0" smtClean="0"/>
              <a:t>The quest for the historical Jesus is the attempt to use historical rather than religious methods (faith in the infallibility of the Gospels) to construct a verifiable biography of Jesus</a:t>
            </a:r>
          </a:p>
          <a:p>
            <a:r>
              <a:rPr lang="en-US" sz="3000" dirty="0" smtClean="0"/>
              <a:t>The First Quest for the historical Jesus began in the late 1700s and ended in the early 1900s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347</TotalTime>
  <Words>2403</Words>
  <Application>Microsoft Office PowerPoint</Application>
  <PresentationFormat>On-screen Show (4:3)</PresentationFormat>
  <Paragraphs>315</Paragraphs>
  <Slides>42</Slides>
  <Notes>31</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Urban</vt:lpstr>
      <vt:lpstr>Quest For the Historical Jesus</vt:lpstr>
      <vt:lpstr>The Gospels</vt:lpstr>
      <vt:lpstr>PowerPoint Presentation</vt:lpstr>
      <vt:lpstr>PowerPoint Presentation</vt:lpstr>
      <vt:lpstr>The Gospels and the Historical Jesus</vt:lpstr>
      <vt:lpstr>Historical Overview</vt:lpstr>
      <vt:lpstr>The Three views of Jesus</vt:lpstr>
      <vt:lpstr>The Quest</vt:lpstr>
      <vt:lpstr>The Quest</vt:lpstr>
      <vt:lpstr>Goal of the First Quest</vt:lpstr>
      <vt:lpstr>Perspective of the First Quest</vt:lpstr>
      <vt:lpstr>Major Contributors</vt:lpstr>
      <vt:lpstr>Beginning the Quest</vt:lpstr>
      <vt:lpstr>Reimarus’ Arguments</vt:lpstr>
      <vt:lpstr>David Friedrich Strauss (1808-1874)</vt:lpstr>
      <vt:lpstr>The End of the First Quest</vt:lpstr>
      <vt:lpstr>Martin Kahler (1835-1912)</vt:lpstr>
      <vt:lpstr>Albert Schweitzer</vt:lpstr>
      <vt:lpstr>PowerPoint Presentation</vt:lpstr>
      <vt:lpstr>Connections between the First and Second quests</vt:lpstr>
      <vt:lpstr>The Second Quest</vt:lpstr>
      <vt:lpstr>Ernst Käsemann</vt:lpstr>
      <vt:lpstr>Gunther Bornkamm (1905-1990) and Norman Perrin (1920-1976)</vt:lpstr>
      <vt:lpstr>End of the Second Quest</vt:lpstr>
      <vt:lpstr>The Third Quest</vt:lpstr>
      <vt:lpstr>The Jesus Seminar</vt:lpstr>
      <vt:lpstr>The Jesus Seminar (Methodology)</vt:lpstr>
      <vt:lpstr>The Jesus Seminar (Methodology)</vt:lpstr>
      <vt:lpstr>The Jesus Seminar (Scholars)</vt:lpstr>
      <vt:lpstr>PowerPoint Presentation</vt:lpstr>
      <vt:lpstr>Vatican II on the Gospels</vt:lpstr>
      <vt:lpstr>Vatican II Documents</vt:lpstr>
      <vt:lpstr>Stage 1</vt:lpstr>
      <vt:lpstr>Stage 2</vt:lpstr>
      <vt:lpstr>Stage 3</vt:lpstr>
      <vt:lpstr>Points regarding the Stages</vt:lpstr>
      <vt:lpstr>Pontifical Biblical Commission’s (PBC) “Instruction on the Bible and Christology”</vt:lpstr>
      <vt:lpstr>Polemical and Apologetic Concerns of the Evangelists</vt:lpstr>
      <vt:lpstr>Stein on Redaction Criticism and the Theological Purposes of the Evangelists</vt:lpstr>
      <vt:lpstr>The Goal Of Redaction Criticism</vt:lpstr>
      <vt:lpstr>Harmony of the Gospels (sample)</vt:lpstr>
      <vt:lpstr>Works Cited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 For the Historical Jesus</dc:title>
  <dc:creator>Paul R McCuistion</dc:creator>
  <cp:lastModifiedBy>Paul R. McCuistion</cp:lastModifiedBy>
  <cp:revision>83</cp:revision>
  <dcterms:created xsi:type="dcterms:W3CDTF">2009-03-03T12:42:34Z</dcterms:created>
  <dcterms:modified xsi:type="dcterms:W3CDTF">2015-09-14T02:19:51Z</dcterms:modified>
</cp:coreProperties>
</file>