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94" r:id="rId6"/>
    <p:sldId id="292" r:id="rId7"/>
    <p:sldId id="293" r:id="rId8"/>
    <p:sldId id="268" r:id="rId9"/>
    <p:sldId id="264" r:id="rId10"/>
    <p:sldId id="295" r:id="rId11"/>
    <p:sldId id="269" r:id="rId12"/>
    <p:sldId id="290" r:id="rId13"/>
    <p:sldId id="262" r:id="rId14"/>
    <p:sldId id="263" r:id="rId15"/>
    <p:sldId id="265" r:id="rId16"/>
    <p:sldId id="266" r:id="rId17"/>
    <p:sldId id="267" r:id="rId18"/>
    <p:sldId id="272" r:id="rId19"/>
    <p:sldId id="270" r:id="rId20"/>
    <p:sldId id="271" r:id="rId21"/>
    <p:sldId id="288" r:id="rId22"/>
    <p:sldId id="286" r:id="rId23"/>
    <p:sldId id="273" r:id="rId24"/>
    <p:sldId id="274" r:id="rId25"/>
    <p:sldId id="296" r:id="rId26"/>
    <p:sldId id="279" r:id="rId27"/>
    <p:sldId id="299" r:id="rId28"/>
    <p:sldId id="283" r:id="rId29"/>
    <p:sldId id="284" r:id="rId30"/>
    <p:sldId id="285" r:id="rId31"/>
    <p:sldId id="300" r:id="rId32"/>
    <p:sldId id="301" r:id="rId33"/>
    <p:sldId id="302" r:id="rId34"/>
    <p:sldId id="303" r:id="rId35"/>
    <p:sldId id="304" r:id="rId3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ACF7-6CC6-489A-91D3-3746627325B4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0FB7F-5136-44F0-BA3A-5E97CBA42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6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7F770-5E60-49FA-A404-AEB3D3E801A7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6D87-483A-4510-82F3-939CDC5F6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6D87-483A-4510-82F3-939CDC5F66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C8DEF4-82A9-401C-AED7-6D5F77F007C0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E309FE-A805-488B-B8FF-1118D64D5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atholic-resources.org/Bible/Christological_Titles.htm#Messiah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Gospel &amp; Christology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my.homewithgod.com/israel/acemmerich3/dol3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943600"/>
            <a:ext cx="1296358" cy="76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sending formula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1612913"/>
            <a:ext cx="7239000" cy="1741760"/>
            <a:chOff x="457200" y="1612913"/>
            <a:chExt cx="7239000" cy="1741760"/>
          </a:xfrm>
        </p:grpSpPr>
        <p:sp>
          <p:nvSpPr>
            <p:cNvPr id="6" name="Freeform 5"/>
            <p:cNvSpPr/>
            <p:nvPr/>
          </p:nvSpPr>
          <p:spPr>
            <a:xfrm>
              <a:off x="457200" y="1612913"/>
              <a:ext cx="1219232" cy="1741760"/>
            </a:xfrm>
            <a:custGeom>
              <a:avLst/>
              <a:gdLst>
                <a:gd name="connsiteX0" fmla="*/ 0 w 1741760"/>
                <a:gd name="connsiteY0" fmla="*/ 0 h 1219232"/>
                <a:gd name="connsiteX1" fmla="*/ 1132144 w 1741760"/>
                <a:gd name="connsiteY1" fmla="*/ 0 h 1219232"/>
                <a:gd name="connsiteX2" fmla="*/ 1741760 w 1741760"/>
                <a:gd name="connsiteY2" fmla="*/ 609616 h 1219232"/>
                <a:gd name="connsiteX3" fmla="*/ 1132144 w 1741760"/>
                <a:gd name="connsiteY3" fmla="*/ 1219232 h 1219232"/>
                <a:gd name="connsiteX4" fmla="*/ 0 w 1741760"/>
                <a:gd name="connsiteY4" fmla="*/ 1219232 h 1219232"/>
                <a:gd name="connsiteX5" fmla="*/ 609616 w 1741760"/>
                <a:gd name="connsiteY5" fmla="*/ 609616 h 1219232"/>
                <a:gd name="connsiteX6" fmla="*/ 0 w 1741760"/>
                <a:gd name="connsiteY6" fmla="*/ 0 h 12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1760" h="1219232">
                  <a:moveTo>
                    <a:pt x="1741760" y="0"/>
                  </a:moveTo>
                  <a:lnTo>
                    <a:pt x="1741760" y="792501"/>
                  </a:lnTo>
                  <a:lnTo>
                    <a:pt x="870880" y="1219232"/>
                  </a:lnTo>
                  <a:lnTo>
                    <a:pt x="0" y="792501"/>
                  </a:lnTo>
                  <a:lnTo>
                    <a:pt x="0" y="0"/>
                  </a:lnTo>
                  <a:lnTo>
                    <a:pt x="870880" y="426731"/>
                  </a:lnTo>
                  <a:lnTo>
                    <a:pt x="174176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25" tIns="631841" rIns="22225" bIns="631841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God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676432" y="1612913"/>
              <a:ext cx="6019768" cy="1132145"/>
            </a:xfrm>
            <a:custGeom>
              <a:avLst/>
              <a:gdLst>
                <a:gd name="connsiteX0" fmla="*/ 188694 w 1132144"/>
                <a:gd name="connsiteY0" fmla="*/ 0 h 6019767"/>
                <a:gd name="connsiteX1" fmla="*/ 943450 w 1132144"/>
                <a:gd name="connsiteY1" fmla="*/ 0 h 6019767"/>
                <a:gd name="connsiteX2" fmla="*/ 1076877 w 1132144"/>
                <a:gd name="connsiteY2" fmla="*/ 55267 h 6019767"/>
                <a:gd name="connsiteX3" fmla="*/ 1132144 w 1132144"/>
                <a:gd name="connsiteY3" fmla="*/ 188694 h 6019767"/>
                <a:gd name="connsiteX4" fmla="*/ 1132144 w 1132144"/>
                <a:gd name="connsiteY4" fmla="*/ 6019767 h 6019767"/>
                <a:gd name="connsiteX5" fmla="*/ 1132144 w 1132144"/>
                <a:gd name="connsiteY5" fmla="*/ 6019767 h 6019767"/>
                <a:gd name="connsiteX6" fmla="*/ 1132144 w 1132144"/>
                <a:gd name="connsiteY6" fmla="*/ 6019767 h 6019767"/>
                <a:gd name="connsiteX7" fmla="*/ 0 w 1132144"/>
                <a:gd name="connsiteY7" fmla="*/ 6019767 h 6019767"/>
                <a:gd name="connsiteX8" fmla="*/ 0 w 1132144"/>
                <a:gd name="connsiteY8" fmla="*/ 6019767 h 6019767"/>
                <a:gd name="connsiteX9" fmla="*/ 0 w 1132144"/>
                <a:gd name="connsiteY9" fmla="*/ 6019767 h 6019767"/>
                <a:gd name="connsiteX10" fmla="*/ 0 w 1132144"/>
                <a:gd name="connsiteY10" fmla="*/ 188694 h 6019767"/>
                <a:gd name="connsiteX11" fmla="*/ 55267 w 1132144"/>
                <a:gd name="connsiteY11" fmla="*/ 55267 h 6019767"/>
                <a:gd name="connsiteX12" fmla="*/ 188694 w 1132144"/>
                <a:gd name="connsiteY12" fmla="*/ 0 h 601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144" h="6019767">
                  <a:moveTo>
                    <a:pt x="1132144" y="1003314"/>
                  </a:moveTo>
                  <a:lnTo>
                    <a:pt x="1132144" y="5016453"/>
                  </a:lnTo>
                  <a:cubicBezTo>
                    <a:pt x="1132144" y="5282549"/>
                    <a:pt x="1128405" y="5537745"/>
                    <a:pt x="1121750" y="5725902"/>
                  </a:cubicBezTo>
                  <a:cubicBezTo>
                    <a:pt x="1115095" y="5914060"/>
                    <a:pt x="1106068" y="6019764"/>
                    <a:pt x="1096656" y="6019764"/>
                  </a:cubicBezTo>
                  <a:lnTo>
                    <a:pt x="0" y="6019764"/>
                  </a:lnTo>
                  <a:lnTo>
                    <a:pt x="0" y="6019764"/>
                  </a:lnTo>
                  <a:lnTo>
                    <a:pt x="0" y="601976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96656" y="3"/>
                  </a:lnTo>
                  <a:cubicBezTo>
                    <a:pt x="1106068" y="3"/>
                    <a:pt x="1115095" y="105707"/>
                    <a:pt x="1121750" y="293865"/>
                  </a:cubicBezTo>
                  <a:cubicBezTo>
                    <a:pt x="1128405" y="482022"/>
                    <a:pt x="1132144" y="737218"/>
                    <a:pt x="1132144" y="1003314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65427" rIns="65427" bIns="65428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Subject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Performs the action</a:t>
              </a:r>
              <a:endParaRPr lang="en-US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4711413"/>
            <a:ext cx="7239000" cy="1841787"/>
            <a:chOff x="457200" y="4711413"/>
            <a:chExt cx="7239000" cy="1841787"/>
          </a:xfrm>
        </p:grpSpPr>
        <p:sp>
          <p:nvSpPr>
            <p:cNvPr id="12" name="Freeform 11"/>
            <p:cNvSpPr/>
            <p:nvPr/>
          </p:nvSpPr>
          <p:spPr>
            <a:xfrm>
              <a:off x="457200" y="4711414"/>
              <a:ext cx="1219232" cy="1841786"/>
            </a:xfrm>
            <a:custGeom>
              <a:avLst/>
              <a:gdLst>
                <a:gd name="connsiteX0" fmla="*/ 0 w 1741760"/>
                <a:gd name="connsiteY0" fmla="*/ 0 h 1219232"/>
                <a:gd name="connsiteX1" fmla="*/ 1132144 w 1741760"/>
                <a:gd name="connsiteY1" fmla="*/ 0 h 1219232"/>
                <a:gd name="connsiteX2" fmla="*/ 1741760 w 1741760"/>
                <a:gd name="connsiteY2" fmla="*/ 609616 h 1219232"/>
                <a:gd name="connsiteX3" fmla="*/ 1132144 w 1741760"/>
                <a:gd name="connsiteY3" fmla="*/ 1219232 h 1219232"/>
                <a:gd name="connsiteX4" fmla="*/ 0 w 1741760"/>
                <a:gd name="connsiteY4" fmla="*/ 1219232 h 1219232"/>
                <a:gd name="connsiteX5" fmla="*/ 609616 w 1741760"/>
                <a:gd name="connsiteY5" fmla="*/ 609616 h 1219232"/>
                <a:gd name="connsiteX6" fmla="*/ 0 w 1741760"/>
                <a:gd name="connsiteY6" fmla="*/ 0 h 12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1760" h="1219232">
                  <a:moveTo>
                    <a:pt x="1741760" y="0"/>
                  </a:moveTo>
                  <a:lnTo>
                    <a:pt x="1741760" y="792501"/>
                  </a:lnTo>
                  <a:lnTo>
                    <a:pt x="870880" y="1219232"/>
                  </a:lnTo>
                  <a:lnTo>
                    <a:pt x="0" y="792501"/>
                  </a:lnTo>
                  <a:lnTo>
                    <a:pt x="0" y="0"/>
                  </a:lnTo>
                  <a:lnTo>
                    <a:pt x="870880" y="426731"/>
                  </a:lnTo>
                  <a:lnTo>
                    <a:pt x="174176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25" tIns="631841" rIns="22225" bIns="631841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Son</a:t>
              </a:r>
              <a:endParaRPr lang="en-US" sz="35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76432" y="4711413"/>
              <a:ext cx="6019768" cy="1232187"/>
            </a:xfrm>
            <a:custGeom>
              <a:avLst/>
              <a:gdLst>
                <a:gd name="connsiteX0" fmla="*/ 188694 w 1132144"/>
                <a:gd name="connsiteY0" fmla="*/ 0 h 6019767"/>
                <a:gd name="connsiteX1" fmla="*/ 943450 w 1132144"/>
                <a:gd name="connsiteY1" fmla="*/ 0 h 6019767"/>
                <a:gd name="connsiteX2" fmla="*/ 1076877 w 1132144"/>
                <a:gd name="connsiteY2" fmla="*/ 55267 h 6019767"/>
                <a:gd name="connsiteX3" fmla="*/ 1132144 w 1132144"/>
                <a:gd name="connsiteY3" fmla="*/ 188694 h 6019767"/>
                <a:gd name="connsiteX4" fmla="*/ 1132144 w 1132144"/>
                <a:gd name="connsiteY4" fmla="*/ 6019767 h 6019767"/>
                <a:gd name="connsiteX5" fmla="*/ 1132144 w 1132144"/>
                <a:gd name="connsiteY5" fmla="*/ 6019767 h 6019767"/>
                <a:gd name="connsiteX6" fmla="*/ 1132144 w 1132144"/>
                <a:gd name="connsiteY6" fmla="*/ 6019767 h 6019767"/>
                <a:gd name="connsiteX7" fmla="*/ 0 w 1132144"/>
                <a:gd name="connsiteY7" fmla="*/ 6019767 h 6019767"/>
                <a:gd name="connsiteX8" fmla="*/ 0 w 1132144"/>
                <a:gd name="connsiteY8" fmla="*/ 6019767 h 6019767"/>
                <a:gd name="connsiteX9" fmla="*/ 0 w 1132144"/>
                <a:gd name="connsiteY9" fmla="*/ 6019767 h 6019767"/>
                <a:gd name="connsiteX10" fmla="*/ 0 w 1132144"/>
                <a:gd name="connsiteY10" fmla="*/ 188694 h 6019767"/>
                <a:gd name="connsiteX11" fmla="*/ 55267 w 1132144"/>
                <a:gd name="connsiteY11" fmla="*/ 55267 h 6019767"/>
                <a:gd name="connsiteX12" fmla="*/ 188694 w 1132144"/>
                <a:gd name="connsiteY12" fmla="*/ 0 h 601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144" h="6019767">
                  <a:moveTo>
                    <a:pt x="1132144" y="1003314"/>
                  </a:moveTo>
                  <a:lnTo>
                    <a:pt x="1132144" y="5016453"/>
                  </a:lnTo>
                  <a:cubicBezTo>
                    <a:pt x="1132144" y="5282549"/>
                    <a:pt x="1128405" y="5537745"/>
                    <a:pt x="1121750" y="5725902"/>
                  </a:cubicBezTo>
                  <a:cubicBezTo>
                    <a:pt x="1115095" y="5914060"/>
                    <a:pt x="1106068" y="6019764"/>
                    <a:pt x="1096656" y="6019764"/>
                  </a:cubicBezTo>
                  <a:lnTo>
                    <a:pt x="0" y="6019764"/>
                  </a:lnTo>
                  <a:lnTo>
                    <a:pt x="0" y="6019764"/>
                  </a:lnTo>
                  <a:lnTo>
                    <a:pt x="0" y="601976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96656" y="3"/>
                  </a:lnTo>
                  <a:cubicBezTo>
                    <a:pt x="1106068" y="3"/>
                    <a:pt x="1115095" y="105707"/>
                    <a:pt x="1121750" y="293865"/>
                  </a:cubicBezTo>
                  <a:cubicBezTo>
                    <a:pt x="1128405" y="482022"/>
                    <a:pt x="1132144" y="737218"/>
                    <a:pt x="1132144" y="1003314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65428" rIns="65427" bIns="65427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The Object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The one on whom the subject performed the action</a:t>
              </a:r>
              <a:endParaRPr lang="en-US" sz="1600" kern="1200" dirty="0"/>
            </a:p>
            <a:p>
              <a:pPr marL="342900" lvl="2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Supported by a </a:t>
              </a:r>
              <a:r>
                <a:rPr lang="en-US" sz="1600" i="1" kern="1200" dirty="0" err="1" smtClean="0"/>
                <a:t>hina</a:t>
              </a:r>
              <a:r>
                <a:rPr lang="en-US" sz="1600" i="0" kern="1200" dirty="0" smtClean="0"/>
                <a:t> clause</a:t>
              </a:r>
              <a:endParaRPr lang="en-US" sz="1600" kern="1200" dirty="0"/>
            </a:p>
            <a:p>
              <a:pPr marL="342900" lvl="2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Greek expression of purpose—</a:t>
              </a:r>
              <a:r>
                <a:rPr lang="en-US" sz="1600" dirty="0" smtClean="0"/>
                <a:t>explaining the soteriological significance of the sending</a:t>
              </a:r>
              <a:endParaRPr lang="en-US" sz="1600" kern="1200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3162163"/>
            <a:ext cx="7239000" cy="1741760"/>
            <a:chOff x="457200" y="3162163"/>
            <a:chExt cx="7239000" cy="1741760"/>
          </a:xfrm>
        </p:grpSpPr>
        <p:sp>
          <p:nvSpPr>
            <p:cNvPr id="16" name="Freeform 15"/>
            <p:cNvSpPr/>
            <p:nvPr/>
          </p:nvSpPr>
          <p:spPr>
            <a:xfrm>
              <a:off x="457200" y="3162163"/>
              <a:ext cx="1219232" cy="1741760"/>
            </a:xfrm>
            <a:custGeom>
              <a:avLst/>
              <a:gdLst>
                <a:gd name="connsiteX0" fmla="*/ 0 w 1741760"/>
                <a:gd name="connsiteY0" fmla="*/ 0 h 1219232"/>
                <a:gd name="connsiteX1" fmla="*/ 1132144 w 1741760"/>
                <a:gd name="connsiteY1" fmla="*/ 0 h 1219232"/>
                <a:gd name="connsiteX2" fmla="*/ 1741760 w 1741760"/>
                <a:gd name="connsiteY2" fmla="*/ 609616 h 1219232"/>
                <a:gd name="connsiteX3" fmla="*/ 1132144 w 1741760"/>
                <a:gd name="connsiteY3" fmla="*/ 1219232 h 1219232"/>
                <a:gd name="connsiteX4" fmla="*/ 0 w 1741760"/>
                <a:gd name="connsiteY4" fmla="*/ 1219232 h 1219232"/>
                <a:gd name="connsiteX5" fmla="*/ 609616 w 1741760"/>
                <a:gd name="connsiteY5" fmla="*/ 609616 h 1219232"/>
                <a:gd name="connsiteX6" fmla="*/ 0 w 1741760"/>
                <a:gd name="connsiteY6" fmla="*/ 0 h 12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1760" h="1219232">
                  <a:moveTo>
                    <a:pt x="1741760" y="0"/>
                  </a:moveTo>
                  <a:lnTo>
                    <a:pt x="1741760" y="792501"/>
                  </a:lnTo>
                  <a:lnTo>
                    <a:pt x="870880" y="1219232"/>
                  </a:lnTo>
                  <a:lnTo>
                    <a:pt x="0" y="792501"/>
                  </a:lnTo>
                  <a:lnTo>
                    <a:pt x="0" y="0"/>
                  </a:lnTo>
                  <a:lnTo>
                    <a:pt x="870880" y="426731"/>
                  </a:lnTo>
                  <a:lnTo>
                    <a:pt x="174176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25" tIns="631841" rIns="22225" bIns="631841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Sent</a:t>
              </a:r>
              <a:endParaRPr lang="en-US" sz="35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76432" y="3162164"/>
              <a:ext cx="6019768" cy="1132145"/>
            </a:xfrm>
            <a:custGeom>
              <a:avLst/>
              <a:gdLst>
                <a:gd name="connsiteX0" fmla="*/ 188694 w 1132144"/>
                <a:gd name="connsiteY0" fmla="*/ 0 h 6019767"/>
                <a:gd name="connsiteX1" fmla="*/ 943450 w 1132144"/>
                <a:gd name="connsiteY1" fmla="*/ 0 h 6019767"/>
                <a:gd name="connsiteX2" fmla="*/ 1076877 w 1132144"/>
                <a:gd name="connsiteY2" fmla="*/ 55267 h 6019767"/>
                <a:gd name="connsiteX3" fmla="*/ 1132144 w 1132144"/>
                <a:gd name="connsiteY3" fmla="*/ 188694 h 6019767"/>
                <a:gd name="connsiteX4" fmla="*/ 1132144 w 1132144"/>
                <a:gd name="connsiteY4" fmla="*/ 6019767 h 6019767"/>
                <a:gd name="connsiteX5" fmla="*/ 1132144 w 1132144"/>
                <a:gd name="connsiteY5" fmla="*/ 6019767 h 6019767"/>
                <a:gd name="connsiteX6" fmla="*/ 1132144 w 1132144"/>
                <a:gd name="connsiteY6" fmla="*/ 6019767 h 6019767"/>
                <a:gd name="connsiteX7" fmla="*/ 0 w 1132144"/>
                <a:gd name="connsiteY7" fmla="*/ 6019767 h 6019767"/>
                <a:gd name="connsiteX8" fmla="*/ 0 w 1132144"/>
                <a:gd name="connsiteY8" fmla="*/ 6019767 h 6019767"/>
                <a:gd name="connsiteX9" fmla="*/ 0 w 1132144"/>
                <a:gd name="connsiteY9" fmla="*/ 6019767 h 6019767"/>
                <a:gd name="connsiteX10" fmla="*/ 0 w 1132144"/>
                <a:gd name="connsiteY10" fmla="*/ 188694 h 6019767"/>
                <a:gd name="connsiteX11" fmla="*/ 55267 w 1132144"/>
                <a:gd name="connsiteY11" fmla="*/ 55267 h 6019767"/>
                <a:gd name="connsiteX12" fmla="*/ 188694 w 1132144"/>
                <a:gd name="connsiteY12" fmla="*/ 0 h 601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144" h="6019767">
                  <a:moveTo>
                    <a:pt x="1132144" y="1003314"/>
                  </a:moveTo>
                  <a:lnTo>
                    <a:pt x="1132144" y="5016453"/>
                  </a:lnTo>
                  <a:cubicBezTo>
                    <a:pt x="1132144" y="5282549"/>
                    <a:pt x="1128405" y="5537745"/>
                    <a:pt x="1121750" y="5725902"/>
                  </a:cubicBezTo>
                  <a:cubicBezTo>
                    <a:pt x="1115095" y="5914060"/>
                    <a:pt x="1106068" y="6019764"/>
                    <a:pt x="1096656" y="6019764"/>
                  </a:cubicBezTo>
                  <a:lnTo>
                    <a:pt x="0" y="6019764"/>
                  </a:lnTo>
                  <a:lnTo>
                    <a:pt x="0" y="6019764"/>
                  </a:lnTo>
                  <a:lnTo>
                    <a:pt x="0" y="601976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96656" y="3"/>
                  </a:lnTo>
                  <a:cubicBezTo>
                    <a:pt x="1106068" y="3"/>
                    <a:pt x="1115095" y="105707"/>
                    <a:pt x="1121750" y="293865"/>
                  </a:cubicBezTo>
                  <a:cubicBezTo>
                    <a:pt x="1128405" y="482022"/>
                    <a:pt x="1132144" y="737218"/>
                    <a:pt x="1132144" y="1003314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65427" rIns="65427" bIns="65428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Verb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The Action</a:t>
              </a:r>
              <a:endParaRPr lang="en-US" sz="1600" kern="1200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76400"/>
            <a:ext cx="1137543" cy="100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670560"/>
          </a:xfrm>
        </p:spPr>
        <p:txBody>
          <a:bodyPr/>
          <a:lstStyle/>
          <a:p>
            <a:pPr algn="ctr"/>
            <a:r>
              <a:rPr lang="en-US" dirty="0" smtClean="0"/>
              <a:t>Sending Formula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1066799"/>
          <a:ext cx="7315200" cy="292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6760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Hellenistic Judaism</a:t>
                      </a:r>
                      <a:endParaRPr lang="en-US" sz="3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5402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Object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 anchor="ctr"/>
                </a:tc>
              </a:tr>
              <a:tr h="17078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Torah, Wisdom, or Logos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For the salvation of mankind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Demythologizing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7239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Paul’s Formula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Object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Sends*</a:t>
                      </a:r>
                    </a:p>
                    <a:p>
                      <a:pPr algn="ctr"/>
                      <a:r>
                        <a:rPr lang="en-US" sz="2400" i="1" dirty="0" err="1" smtClean="0"/>
                        <a:t>Apostolos</a:t>
                      </a:r>
                      <a:r>
                        <a:rPr lang="en-US" sz="2400" i="1" dirty="0" smtClean="0"/>
                        <a:t> </a:t>
                      </a:r>
                    </a:p>
                    <a:p>
                      <a:pPr algn="ctr"/>
                      <a:r>
                        <a:rPr lang="en-US" sz="1800" i="1" dirty="0" smtClean="0"/>
                        <a:t>(Gal 4:4)</a:t>
                      </a:r>
                    </a:p>
                    <a:p>
                      <a:pPr algn="ctr"/>
                      <a:r>
                        <a:rPr lang="en-US" sz="2400" i="1" dirty="0" err="1" smtClean="0"/>
                        <a:t>Pempo</a:t>
                      </a:r>
                      <a:endParaRPr lang="en-US" sz="2400" i="1" dirty="0" smtClean="0"/>
                    </a:p>
                    <a:p>
                      <a:pPr algn="ctr"/>
                      <a:r>
                        <a:rPr lang="en-US" sz="1800" i="1" dirty="0" smtClean="0"/>
                        <a:t>(Rom 8:3)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Jesus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One new humanity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562600"/>
            <a:ext cx="7086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Apostolos</a:t>
            </a:r>
            <a:r>
              <a:rPr lang="en-US" dirty="0" smtClean="0"/>
              <a:t>—one sent with the authority of the sender</a:t>
            </a:r>
          </a:p>
          <a:p>
            <a:r>
              <a:rPr lang="en-US" dirty="0" err="1" smtClean="0"/>
              <a:t>Pempo</a:t>
            </a:r>
            <a:r>
              <a:rPr lang="en-US" dirty="0" smtClean="0"/>
              <a:t>—the act of sending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69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Formula in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Christian Ideal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Related to a specific, historical figure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Triumph is over OR in relation to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Reappropriation of the formula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“Demythologizes” the formula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Human identity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Liberation from the law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4800600"/>
            <a:ext cx="2195473" cy="1661993"/>
          </a:xfrm>
          <a:prstGeom prst="rect">
            <a:avLst/>
          </a:prstGeom>
          <a:noFill/>
          <a:ln w="88900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none" lIns="274320" tIns="182880" rIns="274320" bIns="182880">
            <a:spAutoFit/>
          </a:bodyPr>
          <a:lstStyle/>
          <a:p>
            <a:pPr algn="ctr"/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Reformed</a:t>
            </a:r>
          </a:p>
          <a:p>
            <a:pPr algn="ctr"/>
            <a:r>
              <a:rPr lang="en-U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Theology,</a:t>
            </a:r>
          </a:p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not Paul</a:t>
            </a:r>
            <a:endParaRPr lang="en-U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16200000" flipV="1">
            <a:off x="5867400" y="3200400"/>
            <a:ext cx="16764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0800000">
            <a:off x="4495800" y="4419600"/>
            <a:ext cx="9144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661160"/>
          </a:xfrm>
        </p:spPr>
        <p:txBody>
          <a:bodyPr>
            <a:normAutofit/>
          </a:bodyPr>
          <a:lstStyle/>
          <a:p>
            <a:r>
              <a:rPr lang="en-US" dirty="0" smtClean="0"/>
              <a:t>Hellenistic Judaism vs. Christianity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Hellenistic Judaism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3520440" cy="3312040"/>
          </a:xfrm>
        </p:spPr>
        <p:txBody>
          <a:bodyPr/>
          <a:lstStyle/>
          <a:p>
            <a:r>
              <a:rPr lang="en-US" dirty="0" smtClean="0"/>
              <a:t>Thus saith the Lord</a:t>
            </a:r>
          </a:p>
          <a:p>
            <a:r>
              <a:rPr lang="en-US" dirty="0" smtClean="0"/>
              <a:t>Divine Illumination</a:t>
            </a:r>
          </a:p>
          <a:p>
            <a:r>
              <a:rPr lang="en-US" dirty="0" smtClean="0"/>
              <a:t>Speaks of salvation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78808" y="2514600"/>
            <a:ext cx="3520440" cy="3312040"/>
          </a:xfrm>
        </p:spPr>
        <p:txBody>
          <a:bodyPr/>
          <a:lstStyle/>
          <a:p>
            <a:r>
              <a:rPr lang="en-US" dirty="0" smtClean="0"/>
              <a:t>Thus doth the Lord</a:t>
            </a:r>
          </a:p>
          <a:p>
            <a:r>
              <a:rPr lang="en-US" dirty="0" smtClean="0"/>
              <a:t>Concrete act</a:t>
            </a:r>
          </a:p>
          <a:p>
            <a:r>
              <a:rPr lang="en-US" dirty="0" smtClean="0"/>
              <a:t>Accomplishes salvation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Paul’s Christology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gospel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136339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For what I received I passed on to you as of first importance﻿: that </a:t>
            </a:r>
            <a:r>
              <a:rPr lang="en-US" sz="3600" b="1" dirty="0" smtClean="0">
                <a:solidFill>
                  <a:srgbClr val="FF0000"/>
                </a:solidFill>
              </a:rPr>
              <a:t>Christ died for our sins </a:t>
            </a:r>
            <a:r>
              <a:rPr lang="en-US" sz="3600" dirty="0" smtClean="0"/>
              <a:t>according to the Scriptures, </a:t>
            </a:r>
            <a:r>
              <a:rPr lang="en-US" sz="3600" baseline="30000" dirty="0" smtClean="0"/>
              <a:t>4 </a:t>
            </a:r>
            <a:r>
              <a:rPr lang="en-US" sz="3600" dirty="0" smtClean="0"/>
              <a:t>that he was buried, that he was raised on the third day according to the Scriptures (1 Co 15:3-4)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Heart of the Christ event</a:t>
            </a:r>
          </a:p>
          <a:p>
            <a:pPr lvl="1"/>
            <a:r>
              <a:rPr lang="en-US" sz="3200" dirty="0" smtClean="0"/>
              <a:t>Death of Christ</a:t>
            </a:r>
          </a:p>
          <a:p>
            <a:pPr lvl="1"/>
            <a:r>
              <a:rPr lang="en-US" sz="3200" dirty="0" smtClean="0"/>
              <a:t>Cross of Christ</a:t>
            </a:r>
          </a:p>
          <a:p>
            <a:pPr lvl="2"/>
            <a:r>
              <a:rPr lang="en-US" sz="3200" dirty="0" smtClean="0"/>
              <a:t>Joined inseparable with the Resurrection</a:t>
            </a:r>
          </a:p>
          <a:p>
            <a:pPr lvl="2"/>
            <a:r>
              <a:rPr lang="en-US" sz="3200" dirty="0" smtClean="0"/>
              <a:t>One without the other is meaningless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2816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Paul’s thoughts on the death of Christ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as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Romans 5:19</a:t>
            </a:r>
          </a:p>
          <a:p>
            <a:pPr lvl="1"/>
            <a:r>
              <a:rPr lang="en-US" sz="3600" smtClean="0"/>
              <a:t>Contrasted to </a:t>
            </a:r>
            <a:r>
              <a:rPr lang="en-US" sz="3600" dirty="0" smtClean="0"/>
              <a:t>Adam’s disobedience</a:t>
            </a:r>
          </a:p>
          <a:p>
            <a:r>
              <a:rPr lang="en-US" sz="4000" dirty="0" smtClean="0"/>
              <a:t>Philippians 2:8</a:t>
            </a:r>
          </a:p>
          <a:p>
            <a:pPr lvl="1"/>
            <a:r>
              <a:rPr lang="en-US" sz="3600" dirty="0" smtClean="0"/>
              <a:t>Humility and obedience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Judaic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Apocalyptic eschatology</a:t>
            </a:r>
          </a:p>
          <a:p>
            <a:pPr lvl="1"/>
            <a:r>
              <a:rPr lang="en-US" sz="3600" dirty="0" smtClean="0"/>
              <a:t>Summed up in the expression “Righteousness of God”</a:t>
            </a:r>
          </a:p>
          <a:p>
            <a:pPr lvl="1"/>
            <a:r>
              <a:rPr lang="en-US" sz="3600" dirty="0" smtClean="0"/>
              <a:t>Nothing uniquely Christian about this</a:t>
            </a:r>
            <a:endParaRPr lang="en-US" dirty="0" smtClean="0"/>
          </a:p>
          <a:p>
            <a:pPr lvl="2"/>
            <a:r>
              <a:rPr lang="en-US" sz="3200" dirty="0" smtClean="0"/>
              <a:t>Paul shares this with Judaism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Death as Humiliation/exaltation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Biblical &amp; Jewish literature</a:t>
            </a:r>
          </a:p>
          <a:p>
            <a:pPr lvl="1"/>
            <a:r>
              <a:rPr lang="en-US" sz="3200" dirty="0" smtClean="0"/>
              <a:t>Examples/Variety of models</a:t>
            </a:r>
          </a:p>
          <a:p>
            <a:pPr lvl="2"/>
            <a:r>
              <a:rPr lang="en-US" sz="2900" dirty="0" smtClean="0"/>
              <a:t>Isaiah 53</a:t>
            </a:r>
          </a:p>
          <a:p>
            <a:pPr lvl="2"/>
            <a:r>
              <a:rPr lang="en-US" sz="2900" dirty="0" smtClean="0"/>
              <a:t>Jewish apocalyptic literature</a:t>
            </a:r>
          </a:p>
          <a:p>
            <a:pPr lvl="2"/>
            <a:r>
              <a:rPr lang="en-US" sz="2900" dirty="0" smtClean="0"/>
              <a:t>Philo</a:t>
            </a:r>
          </a:p>
          <a:p>
            <a:pPr lvl="2"/>
            <a:r>
              <a:rPr lang="en-US" sz="2900" dirty="0" smtClean="0"/>
              <a:t>Wisdom</a:t>
            </a:r>
          </a:p>
          <a:p>
            <a:pPr lvl="2"/>
            <a:r>
              <a:rPr lang="en-US" sz="2900" dirty="0" smtClean="0"/>
              <a:t>Acts of Thomas (“The Hymn of the Pearl)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Death as Humiliation/exaltation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dirty="0" smtClean="0"/>
              <a:t>Concept/Ideal</a:t>
            </a:r>
          </a:p>
          <a:p>
            <a:pPr lvl="1"/>
            <a:r>
              <a:rPr lang="en-US" sz="3200" dirty="0" smtClean="0"/>
              <a:t>Christian</a:t>
            </a:r>
          </a:p>
          <a:p>
            <a:pPr lvl="2"/>
            <a:r>
              <a:rPr lang="en-US" sz="2900" dirty="0" smtClean="0"/>
              <a:t>Suffering Servant</a:t>
            </a:r>
          </a:p>
          <a:p>
            <a:pPr lvl="2"/>
            <a:r>
              <a:rPr lang="en-US" sz="2900" dirty="0" smtClean="0"/>
              <a:t>Son of Man</a:t>
            </a:r>
          </a:p>
          <a:p>
            <a:pPr lvl="2"/>
            <a:r>
              <a:rPr lang="en-US" sz="2900" dirty="0" smtClean="0"/>
              <a:t>Logos</a:t>
            </a:r>
          </a:p>
          <a:p>
            <a:pPr lvl="2"/>
            <a:r>
              <a:rPr lang="en-US" sz="2900" dirty="0" smtClean="0"/>
              <a:t>Wisdom</a:t>
            </a:r>
          </a:p>
          <a:p>
            <a:pPr lvl="2"/>
            <a:r>
              <a:rPr lang="en-US" sz="2900" dirty="0" smtClean="0"/>
              <a:t>Second Adam</a:t>
            </a:r>
          </a:p>
          <a:p>
            <a:pPr lvl="1"/>
            <a:r>
              <a:rPr lang="en-US" sz="3200" dirty="0" smtClean="0"/>
              <a:t>Gnostic primal Redeemer-man</a:t>
            </a:r>
          </a:p>
          <a:p>
            <a:pPr lvl="2"/>
            <a:r>
              <a:rPr lang="en-US" sz="3200" dirty="0" smtClean="0"/>
              <a:t>In Gnosticism the divine </a:t>
            </a:r>
            <a:r>
              <a:rPr lang="en-US" sz="3200" dirty="0" err="1" smtClean="0"/>
              <a:t>aeon</a:t>
            </a:r>
            <a:r>
              <a:rPr lang="en-US" sz="3200" dirty="0" smtClean="0"/>
              <a:t> becomes primal man embracing the substance of the cosmos, but also redeemer man embracing the remaining substance of a fallen world. Primal man, who bears the cosmos, recovers from the fall as redeemer man, who gathers the cosmos to himself. (</a:t>
            </a:r>
            <a:r>
              <a:rPr lang="en-US" sz="3200" i="1" dirty="0" smtClean="0"/>
              <a:t>TDNT Abridged</a:t>
            </a:r>
            <a:r>
              <a:rPr lang="en-US" sz="3200" dirty="0" smtClean="0"/>
              <a:t>, 429)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Death as Humiliation/exaltation </a:t>
            </a:r>
            <a:r>
              <a:rPr lang="en-US" sz="1800" dirty="0" smtClean="0"/>
              <a:t>(cont)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Jesus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200" dirty="0" smtClean="0"/>
              <a:t>Specific historical person, Jesus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200" dirty="0" smtClean="0"/>
              <a:t>Vicariously valuable for humanity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sz="2900" dirty="0" smtClean="0"/>
              <a:t>Salvific value of Jesus’ death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“Paul seems to put a peculiarly Pauline twist on this line of thought in that he does not merely announce humiliation earning exaltation by descent and ascent; indeed the saving provision for humanity is stamped with a cruciform character! </a:t>
            </a:r>
            <a:r>
              <a:rPr lang="en-US" sz="1900" dirty="0" smtClean="0"/>
              <a:t>(Soards, </a:t>
            </a:r>
            <a:r>
              <a:rPr lang="en-US" sz="1900" i="1" dirty="0" smtClean="0"/>
              <a:t>The Apostle Paul, </a:t>
            </a:r>
            <a:r>
              <a:rPr lang="en-US" sz="1900" dirty="0" smtClean="0"/>
              <a:t>177)</a:t>
            </a:r>
            <a:endParaRPr lang="en-US" sz="2900" dirty="0" smtClean="0"/>
          </a:p>
          <a:p>
            <a:pPr lvl="2"/>
            <a:endParaRPr lang="en-US" sz="2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543800" cy="48463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Sin offering</a:t>
            </a:r>
          </a:p>
          <a:p>
            <a:pPr lvl="1"/>
            <a:r>
              <a:rPr lang="en-US" sz="3600" dirty="0" smtClean="0"/>
              <a:t>For us </a:t>
            </a:r>
            <a:r>
              <a:rPr lang="en-US" sz="2800" dirty="0" smtClean="0"/>
              <a:t>(Romans 4:25, 6:10; Galatians 1:4)</a:t>
            </a:r>
            <a:endParaRPr lang="en-US" sz="3600" dirty="0" smtClean="0"/>
          </a:p>
          <a:p>
            <a:pPr lvl="1"/>
            <a:r>
              <a:rPr lang="en-US" sz="3600" dirty="0" smtClean="0"/>
              <a:t>New Covenant </a:t>
            </a:r>
            <a:r>
              <a:rPr lang="en-US" sz="2800" dirty="0" smtClean="0"/>
              <a:t>(1 Corinthians 11:25)</a:t>
            </a:r>
            <a:endParaRPr lang="en-US" sz="3600" dirty="0" smtClean="0"/>
          </a:p>
          <a:p>
            <a:pPr lvl="1"/>
            <a:r>
              <a:rPr lang="en-US" sz="3600" dirty="0" smtClean="0"/>
              <a:t>Passover Lamb </a:t>
            </a:r>
            <a:r>
              <a:rPr lang="en-US" sz="2800" dirty="0" smtClean="0"/>
              <a:t>(1 Cor. 5:7; cf. 1 Pe. 1:19)</a:t>
            </a:r>
            <a:endParaRPr lang="en-US" sz="3600" dirty="0" smtClean="0"/>
          </a:p>
          <a:p>
            <a:pPr lvl="1"/>
            <a:r>
              <a:rPr lang="en-US" sz="3600" dirty="0" smtClean="0"/>
              <a:t>Redeemed us </a:t>
            </a:r>
            <a:r>
              <a:rPr lang="en-US" sz="2800" dirty="0" smtClean="0"/>
              <a:t>(Romans 3:25)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86384"/>
          </a:xfrm>
        </p:spPr>
        <p:txBody>
          <a:bodyPr/>
          <a:lstStyle/>
          <a:p>
            <a:r>
              <a:rPr lang="en-US" dirty="0" smtClean="0"/>
              <a:t>Bought with a price (1 Corinthians 6:20a)</a:t>
            </a:r>
          </a:p>
          <a:p>
            <a:pPr lvl="1"/>
            <a:r>
              <a:rPr lang="en-US" dirty="0" smtClean="0"/>
              <a:t>You are not your own</a:t>
            </a:r>
          </a:p>
          <a:p>
            <a:pPr lvl="1"/>
            <a:r>
              <a:rPr lang="en-US" dirty="0" smtClean="0"/>
              <a:t>Honor God with your body</a:t>
            </a:r>
          </a:p>
          <a:p>
            <a:r>
              <a:rPr lang="en-US" dirty="0" smtClean="0"/>
              <a:t>Redeemed from the curse of the law (Galatians 3:13)</a:t>
            </a:r>
          </a:p>
          <a:p>
            <a:pPr lvl="1"/>
            <a:r>
              <a:rPr lang="en-US" dirty="0" smtClean="0"/>
              <a:t>To freedom (4:1, 3, 7)</a:t>
            </a:r>
          </a:p>
          <a:p>
            <a:endParaRPr lang="en-US" dirty="0"/>
          </a:p>
        </p:txBody>
      </p:sp>
      <p:pic>
        <p:nvPicPr>
          <p:cNvPr id="4" name="Picture 8" descr="Question mar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724400"/>
            <a:ext cx="838200" cy="144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4343400"/>
            <a:ext cx="410824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 whom was</a:t>
            </a:r>
          </a:p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ransom</a:t>
            </a:r>
          </a:p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paid?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whom was the ransom 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Satan</a:t>
            </a:r>
          </a:p>
          <a:p>
            <a:pPr lvl="1"/>
            <a:r>
              <a:rPr lang="en-US" dirty="0" smtClean="0"/>
              <a:t>Not likely! While he holds the power of death (Hebrews 2:14)</a:t>
            </a:r>
          </a:p>
          <a:p>
            <a:r>
              <a:rPr lang="en-US" dirty="0" smtClean="0"/>
              <a:t>To God</a:t>
            </a:r>
          </a:p>
          <a:p>
            <a:pPr lvl="1"/>
            <a:r>
              <a:rPr lang="en-US" dirty="0" smtClean="0"/>
              <a:t>Why would God pay himself?</a:t>
            </a:r>
          </a:p>
          <a:p>
            <a:pPr lvl="2"/>
            <a:r>
              <a:rPr lang="en-US" dirty="0" smtClean="0"/>
              <a:t>Satisfy his need for justice</a:t>
            </a:r>
          </a:p>
          <a:p>
            <a:pPr lvl="2"/>
            <a:r>
              <a:rPr lang="en-US" dirty="0" smtClean="0"/>
              <a:t>Keep his promises (Gen 3:15; Psalm 22; Isaiah 53)</a:t>
            </a:r>
          </a:p>
          <a:p>
            <a:r>
              <a:rPr lang="en-US" dirty="0" smtClean="0"/>
              <a:t>To Us</a:t>
            </a:r>
          </a:p>
          <a:p>
            <a:pPr lvl="1"/>
            <a:r>
              <a:rPr lang="en-US" dirty="0" smtClean="0"/>
              <a:t>We choose to be captive to sin </a:t>
            </a:r>
          </a:p>
          <a:p>
            <a:pPr lvl="2"/>
            <a:r>
              <a:rPr lang="en-US" dirty="0" smtClean="0"/>
              <a:t>Don't you know that when you offer yourselves to someone to obey him as slaves, you are slaves to the one whom you obey </a:t>
            </a:r>
            <a:r>
              <a:rPr lang="en-US" sz="1800" dirty="0" smtClean="0"/>
              <a:t>(Rom 6:16)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Pauline Christology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Apostolic Principles/Teachings in </a:t>
            </a:r>
          </a:p>
          <a:p>
            <a:r>
              <a:rPr lang="en-US" dirty="0" smtClean="0"/>
              <a:t>Christological Hymns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en-US" dirty="0" smtClean="0"/>
              <a:t>Paul’s Jesus </a:t>
            </a:r>
            <a:r>
              <a:rPr lang="en-US" sz="2000" dirty="0" smtClean="0"/>
              <a:t>(Philippians 2:5b-11)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Being in very nature God</a:t>
            </a:r>
          </a:p>
          <a:p>
            <a:pPr marL="749808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Did not consider equality with God something to be grasped, (</a:t>
            </a:r>
            <a:r>
              <a:rPr lang="el-GR" dirty="0" smtClean="0"/>
              <a:t>ὃς ἐν μορφῇ θεοῦ ὑπάρχων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Made himself nothing—</a:t>
            </a:r>
            <a:r>
              <a:rPr lang="en-US" i="1" dirty="0" err="1" smtClean="0"/>
              <a:t>kenesis</a:t>
            </a:r>
            <a:endParaRPr lang="en-US" dirty="0" smtClean="0"/>
          </a:p>
          <a:p>
            <a:pPr marL="749808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taking the very nature of a servant,</a:t>
            </a:r>
          </a:p>
          <a:p>
            <a:pPr marL="987552" lvl="2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being made in human likeness.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Being found in appearance as a man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he humbled himself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and became obedient to death—even death on a cross!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God exalted him to the highest place</a:t>
            </a:r>
          </a:p>
          <a:p>
            <a:pPr marL="749808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Gave him the name that is above every name,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At the name of Jesus every knee should bow, in heaven and on earth and under the earth,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Every tongue confess that Jesus Christ is Lord, to the glory of God the Father.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en-US" dirty="0" smtClean="0"/>
              <a:t>Paul’s Jesus </a:t>
            </a:r>
            <a:r>
              <a:rPr lang="en-US" sz="2000" dirty="0" smtClean="0"/>
              <a:t>(Colossians 1:15-20)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He is the image of the invisible God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Firstborn over all creation</a:t>
            </a:r>
          </a:p>
          <a:p>
            <a:pPr marL="74930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/>
              <a:t>For by him all things were created</a:t>
            </a:r>
          </a:p>
          <a:p>
            <a:pPr marL="987552" lvl="2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/>
              <a:t>Things in heaven and on earth</a:t>
            </a:r>
          </a:p>
          <a:p>
            <a:pPr marL="987552" lvl="2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/>
              <a:t>Visible and Invisible</a:t>
            </a:r>
          </a:p>
          <a:p>
            <a:pPr marL="1234440" lvl="3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/>
              <a:t>Whether thrones or powers or rulers or authorities</a:t>
            </a:r>
          </a:p>
          <a:p>
            <a:pPr marL="987552" lvl="2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/>
              <a:t>All things were created </a:t>
            </a:r>
            <a:r>
              <a:rPr lang="en-US" sz="2200" b="1" dirty="0" smtClean="0">
                <a:solidFill>
                  <a:srgbClr val="FF0000"/>
                </a:solidFill>
              </a:rPr>
              <a:t>by</a:t>
            </a:r>
            <a:r>
              <a:rPr lang="en-US" sz="2200" dirty="0" smtClean="0"/>
              <a:t> him and </a:t>
            </a:r>
            <a:r>
              <a:rPr lang="en-US" sz="2200" b="1" dirty="0" smtClean="0">
                <a:solidFill>
                  <a:srgbClr val="FF0000"/>
                </a:solidFill>
              </a:rPr>
              <a:t>for</a:t>
            </a:r>
            <a:r>
              <a:rPr lang="en-US" sz="2200" dirty="0" smtClean="0"/>
              <a:t> him</a:t>
            </a:r>
          </a:p>
          <a:p>
            <a:pPr marL="761238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500" dirty="0" smtClean="0"/>
              <a:t>He is before all things</a:t>
            </a:r>
          </a:p>
          <a:p>
            <a:pPr marL="761238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500" dirty="0" smtClean="0"/>
              <a:t>In him all things hold together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He is the head of the body, the church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He is the beginning and the firstborn from among the dead</a:t>
            </a:r>
          </a:p>
          <a:p>
            <a:pPr marL="749300" lvl="1" indent="-523875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/>
              <a:t>So that in everything he might have the supremacy</a:t>
            </a:r>
          </a:p>
          <a:p>
            <a:pPr marL="761238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500" dirty="0" smtClean="0"/>
              <a:t>For God was pleased to have all his fullness dwell in him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Through him to reconcile to himself all things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500" dirty="0" smtClean="0"/>
              <a:t>Whether things on earth or things in heaven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500" dirty="0" smtClean="0"/>
              <a:t>Making peace through his blood, shed on the 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Terms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Good News is uniquely Christian!</a:t>
            </a:r>
          </a:p>
          <a:p>
            <a:r>
              <a:rPr lang="en-US" sz="4400" dirty="0" smtClean="0"/>
              <a:t>Judaic background</a:t>
            </a:r>
          </a:p>
          <a:p>
            <a:pPr lvl="1"/>
            <a:r>
              <a:rPr lang="en-US" sz="4000" dirty="0" smtClean="0"/>
              <a:t>Gospel announced to Abraham—Galatians 3:8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Pauline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Jesus Christ—79 times</a:t>
            </a:r>
          </a:p>
          <a:p>
            <a:pPr lvl="1"/>
            <a:r>
              <a:rPr lang="en-US" dirty="0" smtClean="0"/>
              <a:t>Christ Jesus—89 times</a:t>
            </a:r>
          </a:p>
          <a:p>
            <a:pPr lvl="1"/>
            <a:r>
              <a:rPr lang="en-US" dirty="0" smtClean="0"/>
              <a:t>Christ only (as a proper name)—215 times</a:t>
            </a:r>
          </a:p>
          <a:p>
            <a:r>
              <a:rPr lang="en-US" dirty="0" smtClean="0"/>
              <a:t>Lord</a:t>
            </a:r>
          </a:p>
          <a:p>
            <a:pPr lvl="1"/>
            <a:r>
              <a:rPr lang="en-US" dirty="0" smtClean="0"/>
              <a:t>“In Paul, "the Lord" is often used as a substitute for Jesus' name. Note also common phrases, such as "the Lord's Day" (Rev 1:10), "the Lord's Supper" (1 Cor 11:20), etc.” </a:t>
            </a:r>
          </a:p>
          <a:p>
            <a:pPr lvl="1" algn="r">
              <a:buNone/>
            </a:pPr>
            <a:r>
              <a:rPr lang="en-US" sz="1400" dirty="0" smtClean="0"/>
              <a:t>(</a:t>
            </a:r>
            <a:r>
              <a:rPr lang="en-US" sz="1400" dirty="0" smtClean="0">
                <a:hlinkClick r:id="rId3"/>
              </a:rPr>
              <a:t>http://catholic-resources.org/Bible/Christological_Titles.htm#Messiah</a:t>
            </a:r>
            <a:r>
              <a:rPr lang="en-US" sz="1400" dirty="0" smtClean="0"/>
              <a:t>)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>
                <a:hlinkClick r:id="rId3"/>
              </a:rPr>
              <a:t>http://catholic-resources.org/Bible/Christological_Titles.htm#Messiah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Christology of the church fathers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Creeds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105400" cy="2657784"/>
          </a:xfrm>
        </p:spPr>
        <p:txBody>
          <a:bodyPr>
            <a:normAutofit/>
          </a:bodyPr>
          <a:lstStyle/>
          <a:p>
            <a:r>
              <a:rPr lang="en-US" dirty="0" smtClean="0"/>
              <a:t>Old vs. New</a:t>
            </a:r>
          </a:p>
          <a:p>
            <a:pPr lvl="1"/>
            <a:r>
              <a:rPr lang="en-US" dirty="0" smtClean="0"/>
              <a:t>Church vs. Arius</a:t>
            </a:r>
          </a:p>
          <a:p>
            <a:r>
              <a:rPr lang="en-US" dirty="0" smtClean="0"/>
              <a:t>Apostolic vs. developed theology</a:t>
            </a:r>
          </a:p>
          <a:p>
            <a:pPr lvl="1"/>
            <a:r>
              <a:rPr lang="en-US" dirty="0" smtClean="0"/>
              <a:t>There is NO NT Theology!</a:t>
            </a:r>
          </a:p>
          <a:p>
            <a:pPr lvl="1"/>
            <a:r>
              <a:rPr lang="en-US" dirty="0" smtClean="0"/>
              <a:t>Only NT principles/teachings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5043570" y="983065"/>
            <a:ext cx="2595023" cy="3232014"/>
            <a:chOff x="5043570" y="983065"/>
            <a:chExt cx="2595023" cy="3232014"/>
          </a:xfrm>
        </p:grpSpPr>
        <p:pic>
          <p:nvPicPr>
            <p:cNvPr id="1028" name="Picture 4" descr="C:\Users\Teaching4Jesus\AppData\Local\Microsoft\Windows\Temporary Internet Files\Content.IE5\V60UDR2M\MCj0196544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2438400"/>
              <a:ext cx="1771193" cy="1776679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 rot="20137785">
              <a:off x="5043570" y="983065"/>
              <a:ext cx="2385525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What?</a:t>
              </a:r>
            </a:p>
            <a:p>
              <a:pPr algn="ctr"/>
              <a:r>
                <a:rPr lang="en-US" sz="2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No Theology!</a:t>
              </a:r>
              <a:endPara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04800" y="43434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Emperor Constantine stated that they were “quarrelling about small and very trifling matters.“</a:t>
            </a:r>
          </a:p>
          <a:p>
            <a:pPr algn="ctr"/>
            <a:r>
              <a:rPr lang="en-US" sz="1600" dirty="0" smtClean="0"/>
              <a:t>(Steve Brandt, Online: http://www.columbia.edu/cu/augustine/arch/sbrandt/nicea.htm)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en-US" sz="3600" dirty="0" smtClean="0"/>
              <a:t>Apostolic principles on which theology was built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credo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9187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Apostolic (2</a:t>
                      </a:r>
                      <a:r>
                        <a:rPr lang="en-US" sz="3200" baseline="30000" dirty="0" smtClean="0"/>
                        <a:t>nd</a:t>
                      </a:r>
                      <a:r>
                        <a:rPr lang="en-US" sz="3200" dirty="0" smtClean="0"/>
                        <a:t> C.)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Nicene (4</a:t>
                      </a:r>
                      <a:r>
                        <a:rPr lang="en-US" sz="3200" baseline="30000" dirty="0" smtClean="0"/>
                        <a:t>th</a:t>
                      </a:r>
                      <a:r>
                        <a:rPr lang="en-US" sz="3200" dirty="0" smtClean="0"/>
                        <a:t> C.)</a:t>
                      </a:r>
                      <a:endParaRPr lang="en-US" sz="3200" dirty="0"/>
                    </a:p>
                  </a:txBody>
                  <a:tcPr/>
                </a:tc>
              </a:tr>
              <a:tr h="18885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 believe in Jesus Christ,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his only Son, our Lord.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We believe in one Lord, Jesus Christ,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the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only Son of God,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eternally begotten of the Father,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God from God, Light from Light,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true God from true God,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begotten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 not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made</a:t>
                      </a:r>
                    </a:p>
                  </a:txBody>
                  <a:tcPr marL="9525" marR="9525" marT="9525" marB="9525" anchor="ctr"/>
                </a:tc>
              </a:tr>
              <a:tr h="2823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one in Being with the Father (</a:t>
                      </a:r>
                      <a:r>
                        <a:rPr lang="en-US" sz="2000" dirty="0" smtClean="0"/>
                        <a:t>The Greek word </a:t>
                      </a:r>
                      <a:r>
                        <a:rPr lang="en-US" sz="2000" dirty="0" err="1" smtClean="0"/>
                        <a:t>ὁμοουσιον</a:t>
                      </a:r>
                      <a:r>
                        <a:rPr lang="en-US" sz="2000" dirty="0" smtClean="0"/>
                        <a:t> indicates in orthodox theology that The Father and the Son are "of the same substance" or "of the same essence" because the Son is begotten of the Father’s own being (</a:t>
                      </a:r>
                      <a:r>
                        <a:rPr lang="en-US" sz="2000" dirty="0" err="1" smtClean="0"/>
                        <a:t>εκ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της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ουσιας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του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πατρος</a:t>
                      </a:r>
                      <a:r>
                        <a:rPr lang="en-US" sz="2000" dirty="0" smtClean="0"/>
                        <a:t>))</a:t>
                      </a:r>
                      <a:endParaRPr lang="en-US" sz="2000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credo </a:t>
            </a:r>
            <a:r>
              <a:rPr lang="en-US" sz="2000" dirty="0" smtClean="0"/>
              <a:t>(cont)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1390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Apostolic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Nicene</a:t>
                      </a:r>
                      <a:endParaRPr lang="en-US" sz="3200" dirty="0"/>
                    </a:p>
                  </a:txBody>
                  <a:tcPr anchor="ctr"/>
                </a:tc>
              </a:tr>
              <a:tr h="989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Through him all things were made. </a:t>
                      </a:r>
                      <a:b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For us men and for our salvation, </a:t>
                      </a:r>
                      <a:b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he came down from heaven: </a:t>
                      </a:r>
                    </a:p>
                  </a:txBody>
                  <a:tcPr marL="9525" marR="9525" marT="9525" marB="9525" anchor="ctr"/>
                </a:tc>
              </a:tr>
              <a:tr h="9895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 was conceived by the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power of the Holy Spirit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and born of the Virgin Mary.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by the power of the Holy Spirit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 was born of the Virgin Mary,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and became man.</a:t>
                      </a:r>
                    </a:p>
                  </a:txBody>
                  <a:tcPr marL="9525" marR="9525" marT="9525" marB="9525" anchor="ctr"/>
                </a:tc>
              </a:tr>
              <a:tr h="1312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 suffered under Pontius Pilate,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was crucified, died, and was buried.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 descended into hell.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For our sake he was crucified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under Pontius Pilate;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 suffered died and was buried.</a:t>
                      </a:r>
                    </a:p>
                  </a:txBody>
                  <a:tcPr marL="9525" marR="9525" marT="9525" marB="9525" anchor="ctr"/>
                </a:tc>
              </a:tr>
              <a:tr h="6664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On the third day he rose again.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On the third day he rose again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in fulfillment of the Scriptures; 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on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did Paul know </a:t>
            </a:r>
            <a:r>
              <a:rPr lang="en-US" sz="4000" b="1" i="1" dirty="0" smtClean="0"/>
              <a:t>about</a:t>
            </a:r>
            <a:r>
              <a:rPr lang="en-US" sz="4000" dirty="0" smtClean="0"/>
              <a:t> Jesus?</a:t>
            </a:r>
          </a:p>
          <a:p>
            <a:pPr lvl="1"/>
            <a:r>
              <a:rPr lang="en-US" sz="4000" dirty="0" smtClean="0"/>
              <a:t>What facts</a:t>
            </a:r>
          </a:p>
          <a:p>
            <a:pPr lvl="1"/>
            <a:endParaRPr lang="en-US" sz="4000" dirty="0" smtClean="0"/>
          </a:p>
          <a:p>
            <a:r>
              <a:rPr lang="en-US" sz="4000" dirty="0" smtClean="0"/>
              <a:t>What was the significance of the historical Jesus for Paul?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on Jesus the Christ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Divine and Human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knowledge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ctr"/>
            <a:r>
              <a:rPr lang="en-US" sz="2800" b="1" dirty="0" smtClean="0"/>
              <a:t>Divine Events</a:t>
            </a:r>
          </a:p>
          <a:p>
            <a:pPr lvl="1" fontAlgn="ctr"/>
            <a:r>
              <a:rPr lang="en-US" dirty="0" smtClean="0"/>
              <a:t>Christ pre-existed (Phil 2:6)</a:t>
            </a:r>
          </a:p>
          <a:p>
            <a:pPr lvl="1" fontAlgn="ctr"/>
            <a:r>
              <a:rPr lang="en-US" dirty="0" smtClean="0"/>
              <a:t>God sent the Son forth (Gal 4:4; Rom 8:3-4)</a:t>
            </a:r>
          </a:p>
          <a:p>
            <a:pPr lvl="1" fontAlgn="ctr"/>
            <a:r>
              <a:rPr lang="en-US" dirty="0" smtClean="0"/>
              <a:t>He was/is exalted by God (Phil 2:9)</a:t>
            </a:r>
          </a:p>
          <a:p>
            <a:pPr lvl="1" fontAlgn="ctr"/>
            <a:r>
              <a:rPr lang="en-US" dirty="0" smtClean="0"/>
              <a:t>He is present in heaven at the right hand of God—there he reigns (1 Cor. 15:23), destroying every rule, authority, and power (1 Cor. 15:24) and interceding for God's elect (Rom 8:34)</a:t>
            </a:r>
          </a:p>
          <a:p>
            <a:pPr lvl="1" fontAlgn="ctr"/>
            <a:r>
              <a:rPr lang="en-US" dirty="0" smtClean="0"/>
              <a:t>He will descend/come from heaven on the day of the Lord (1 Thess. 4:16; 1 Cor. 15:23)</a:t>
            </a:r>
          </a:p>
          <a:p>
            <a:pPr lvl="1" fontAlgn="ctr"/>
            <a:r>
              <a:rPr lang="en-US" dirty="0" smtClean="0"/>
              <a:t>He will achieve universal hegemony (1 Cor. 15:24; Phil 2:10-11)</a:t>
            </a:r>
          </a:p>
          <a:p>
            <a:pPr lvl="1" fontAlgn="ctr"/>
            <a:r>
              <a:rPr lang="en-US" dirty="0" smtClean="0"/>
              <a:t>He will hand over the kingdom, to God (1 Cor 15:24)</a:t>
            </a:r>
          </a:p>
          <a:p>
            <a:pPr lvl="1"/>
            <a:r>
              <a:rPr lang="en-US" dirty="0" smtClean="0"/>
              <a:t>He will himself be subjected to God (1 Cor 15:28)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knowledge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Human Events</a:t>
            </a:r>
          </a:p>
          <a:p>
            <a:pPr lvl="1"/>
            <a:r>
              <a:rPr lang="en-US" dirty="0" smtClean="0"/>
              <a:t>He was born by a human mother (Gal 4:4)</a:t>
            </a:r>
          </a:p>
          <a:p>
            <a:pPr lvl="1" fontAlgn="ctr"/>
            <a:r>
              <a:rPr lang="en-US" dirty="0" smtClean="0"/>
              <a:t>He lived as a Jew (Gal 4:4; Rom 1:3) and had a family (1 Cor 9:5; Gal 1:19)</a:t>
            </a:r>
          </a:p>
          <a:p>
            <a:pPr lvl="1" fontAlgn="ctr"/>
            <a:r>
              <a:rPr lang="en-US" dirty="0" smtClean="0"/>
              <a:t>He instituted the Lord's Supper (1 Cor 11:23-26)</a:t>
            </a:r>
          </a:p>
          <a:p>
            <a:pPr lvl="1" fontAlgn="ctr"/>
            <a:r>
              <a:rPr lang="en-US" dirty="0" smtClean="0"/>
              <a:t>He was betrayed (1 Cor 11:23)</a:t>
            </a:r>
          </a:p>
          <a:p>
            <a:pPr lvl="1" fontAlgn="ctr"/>
            <a:r>
              <a:rPr lang="en-US" dirty="0" smtClean="0"/>
              <a:t>He was crucified (Gal 3:13; 1 Cor 2:2)</a:t>
            </a:r>
          </a:p>
          <a:p>
            <a:pPr lvl="1" fontAlgn="ctr"/>
            <a:r>
              <a:rPr lang="en-US" dirty="0" smtClean="0"/>
              <a:t>He died (1 Cor 8:11; Rom 5:6)</a:t>
            </a:r>
          </a:p>
          <a:p>
            <a:pPr lvl="1" fontAlgn="ctr"/>
            <a:r>
              <a:rPr lang="en-US" dirty="0" smtClean="0"/>
              <a:t>He was buried (1 Cor 15:4; Rom 6:4)</a:t>
            </a:r>
          </a:p>
          <a:p>
            <a:pPr lvl="1"/>
            <a:r>
              <a:rPr lang="en-US" dirty="0" smtClean="0"/>
              <a:t>He was raised from the dead by God </a:t>
            </a:r>
            <a:br>
              <a:rPr lang="en-US" dirty="0" smtClean="0"/>
            </a:br>
            <a:r>
              <a:rPr lang="en-US" dirty="0" smtClean="0"/>
              <a:t>(1 </a:t>
            </a:r>
            <a:r>
              <a:rPr lang="en-US" dirty="0" err="1" smtClean="0"/>
              <a:t>Thess</a:t>
            </a:r>
            <a:r>
              <a:rPr lang="en-US" dirty="0" smtClean="0"/>
              <a:t> 1:10)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746760"/>
          </a:xfrm>
        </p:spPr>
        <p:txBody>
          <a:bodyPr/>
          <a:lstStyle/>
          <a:p>
            <a:r>
              <a:rPr lang="en-US" dirty="0" smtClean="0"/>
              <a:t>Faith points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" y="3810000"/>
            <a:ext cx="701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28600" y="4572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24200" y="3124200"/>
            <a:ext cx="1371600" cy="0"/>
          </a:xfrm>
          <a:prstGeom prst="line">
            <a:avLst/>
          </a:prstGeom>
          <a:ln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648200" y="3124200"/>
            <a:ext cx="13716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781800" y="4572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57800" y="1828800"/>
            <a:ext cx="26436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Resurrection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1828800"/>
            <a:ext cx="2370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Virgin Birth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5288340"/>
            <a:ext cx="2743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Pre-existent</a:t>
            </a:r>
          </a:p>
          <a:p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Christ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5257800"/>
            <a:ext cx="200086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Return of</a:t>
            </a:r>
            <a:endParaRPr lang="en-US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r"/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Jesus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1143000"/>
            <a:ext cx="22557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Humanity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76978" y="5943600"/>
            <a:ext cx="18549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Divinity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Paul’s Christology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5960</TotalTime>
  <Words>1494</Words>
  <Application>Microsoft Office PowerPoint</Application>
  <PresentationFormat>On-screen Show (4:3)</PresentationFormat>
  <Paragraphs>279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Opulent</vt:lpstr>
      <vt:lpstr>The Gospel &amp; Christology</vt:lpstr>
      <vt:lpstr>Judaic Background</vt:lpstr>
      <vt:lpstr>Christian Background </vt:lpstr>
      <vt:lpstr>Paul on Jesus</vt:lpstr>
      <vt:lpstr>Paul on Jesus the Christ</vt:lpstr>
      <vt:lpstr>Paul’s knowledge of Jesus</vt:lpstr>
      <vt:lpstr>Paul’s knowledge of Jesus</vt:lpstr>
      <vt:lpstr>Faith points</vt:lpstr>
      <vt:lpstr>Keys to Paul’s Christology</vt:lpstr>
      <vt:lpstr>Paul’s sending formula</vt:lpstr>
      <vt:lpstr>Sending Formula</vt:lpstr>
      <vt:lpstr>Demythologizing the formula</vt:lpstr>
      <vt:lpstr>The Formula in Paul</vt:lpstr>
      <vt:lpstr>Hellenistic Judaism vs. Christianity</vt:lpstr>
      <vt:lpstr>Keys to Paul’s Christology</vt:lpstr>
      <vt:lpstr>Paul’s gospel</vt:lpstr>
      <vt:lpstr>Part of the whole</vt:lpstr>
      <vt:lpstr>Paul’s thoughts on the death of Christ</vt:lpstr>
      <vt:lpstr>Death as Obedience</vt:lpstr>
      <vt:lpstr>Death as Humiliation/exaltation (cont)</vt:lpstr>
      <vt:lpstr>Death as Humiliation/exaltation (cont)</vt:lpstr>
      <vt:lpstr>Death as Humiliation/exaltation (cont)</vt:lpstr>
      <vt:lpstr>Sacrificial</vt:lpstr>
      <vt:lpstr>Redemption</vt:lpstr>
      <vt:lpstr>To whom was the ransom paid?</vt:lpstr>
      <vt:lpstr>Pauline Christology</vt:lpstr>
      <vt:lpstr>Paul’s Jesus (Philippians 2:5b-11)</vt:lpstr>
      <vt:lpstr>Paul’s Jesus (Colossians 1:15-20)</vt:lpstr>
      <vt:lpstr>Christological Terms</vt:lpstr>
      <vt:lpstr>Pauline Usage</vt:lpstr>
      <vt:lpstr>Christology of the church fathers</vt:lpstr>
      <vt:lpstr>Background</vt:lpstr>
      <vt:lpstr>Apostolic principles on which theology was built </vt:lpstr>
      <vt:lpstr>The credo</vt:lpstr>
      <vt:lpstr>The credo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&amp; Christology</dc:title>
  <dc:creator>Paul R. McCuistion</dc:creator>
  <cp:lastModifiedBy>Jesus-LT</cp:lastModifiedBy>
  <cp:revision>95</cp:revision>
  <dcterms:created xsi:type="dcterms:W3CDTF">2009-09-23T15:42:57Z</dcterms:created>
  <dcterms:modified xsi:type="dcterms:W3CDTF">2015-07-29T20:27:14Z</dcterms:modified>
</cp:coreProperties>
</file>