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79" r:id="rId4"/>
    <p:sldId id="280" r:id="rId5"/>
    <p:sldId id="281" r:id="rId6"/>
    <p:sldId id="273" r:id="rId7"/>
    <p:sldId id="267" r:id="rId8"/>
    <p:sldId id="276" r:id="rId9"/>
    <p:sldId id="275" r:id="rId10"/>
    <p:sldId id="268" r:id="rId11"/>
    <p:sldId id="269" r:id="rId12"/>
    <p:sldId id="277" r:id="rId13"/>
    <p:sldId id="274" r:id="rId14"/>
    <p:sldId id="270" r:id="rId15"/>
    <p:sldId id="271" r:id="rId16"/>
    <p:sldId id="263" r:id="rId17"/>
    <p:sldId id="264" r:id="rId18"/>
    <p:sldId id="282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7BF8A-A7BD-4596-A4B7-52E3716F2D95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30ABB-66AD-4555-A18E-A2D0AC99A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4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1F6A1-1FE3-4046-8337-5502803E700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3794F-F843-4E0B-8A41-8B6111186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3794F-F843-4E0B-8A41-8B6111186F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F9758D-90E0-42DC-A139-F3561F6A67F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526CFF-B64A-4ED6-A1CD-D0C6245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_ftn4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Realized through the Speeches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Christology of 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Christology in Stephen’s speech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7:2-53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Defense before the Sanhedrin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Righteous</a:t>
                      </a:r>
                      <a:r>
                        <a:rPr lang="en-US" baseline="0" dirty="0" smtClean="0"/>
                        <a:t> One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Exalted to the right</a:t>
                      </a:r>
                      <a:r>
                        <a:rPr lang="en-US" baseline="0" dirty="0" smtClean="0"/>
                        <a:t> hand of God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 men who are ﻿stiff-necked and uncircumcised in heart and ears are always resisting the Holy Spirit; you are doing just as your fathers did. “﻿﻿Which one of the prophets did your fathers not persecute? They killed those who had previously announced the coming of ﻿﻿the Righteous One, whose betrayers and murderers ﻿</a:t>
                      </a:r>
                      <a:r>
                        <a:rPr lang="en-US" baseline="30000" dirty="0" err="1" smtClean="0">
                          <a:hlinkClick r:id="rId3" action="ppaction://hlinkfile"/>
                        </a:rPr>
                        <a:t>c</a:t>
                      </a:r>
                      <a:r>
                        <a:rPr lang="en-US" dirty="0" err="1" smtClean="0"/>
                        <a:t>﻿you</a:t>
                      </a:r>
                      <a:r>
                        <a:rPr lang="en-US" dirty="0" smtClean="0"/>
                        <a:t> have now become; you who received the law as ﻿﻿ordained by angels, and </a:t>
                      </a:r>
                      <a:r>
                        <a:rPr lang="en-US" i="1" dirty="0" smtClean="0"/>
                        <a:t>yet </a:t>
                      </a:r>
                      <a:r>
                        <a:rPr lang="en-US" dirty="0" smtClean="0"/>
                        <a:t>did not keep it. </a:t>
                      </a:r>
                      <a:r>
                        <a:rPr lang="en-US" sz="1200" dirty="0" smtClean="0"/>
                        <a:t>(Ac 7:51-53)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Christology in Paul’s speech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294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743200"/>
                <a:gridCol w="3886200"/>
              </a:tblGrid>
              <a:tr h="3865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1238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13:16-41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missionary journey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Holy 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Savior (through Jesus the forgiveness of sins is proclaimed to you)</a:t>
                      </a:r>
                      <a:endParaRPr lang="en-US" dirty="0"/>
                    </a:p>
                  </a:txBody>
                  <a:tcPr/>
                </a:tc>
              </a:tr>
              <a:tr h="266860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Brethren, sons of Abraham’s family, and those among you who fear God, to us the message of ﻿this salvation has been sent. For those who live in Jerusalem, and their ﻿rulers, ﻿recognizing neither Him nor the ﻿utterances of ﻿the prophets which are ﻿read every Sabbath, fulfilled </a:t>
                      </a:r>
                      <a:r>
                        <a:rPr lang="en-US" i="1" dirty="0" smtClean="0"/>
                        <a:t>these </a:t>
                      </a:r>
                      <a:r>
                        <a:rPr lang="en-US" dirty="0" smtClean="0"/>
                        <a:t>by condemning </a:t>
                      </a:r>
                      <a:r>
                        <a:rPr lang="en-US" i="1" dirty="0" smtClean="0"/>
                        <a:t>Him</a:t>
                      </a:r>
                      <a:r>
                        <a:rPr lang="en-US" dirty="0" smtClean="0"/>
                        <a:t>. And though they found no ground for </a:t>
                      </a:r>
                      <a:r>
                        <a:rPr lang="en-US" i="1" dirty="0" smtClean="0"/>
                        <a:t>putting Him to </a:t>
                      </a:r>
                      <a:r>
                        <a:rPr lang="en-US" dirty="0" smtClean="0"/>
                        <a:t>death, they ﻿﻿asked Pilate that He be ﻿executed. When they had ﻿carried out all that was written concerning Him, ﻿they took Him down from ﻿the ﻿cross and ﻿laid Him in a tomb. But God ﻿﻿raised Him from the dead </a:t>
                      </a:r>
                      <a:r>
                        <a:rPr lang="en-US" sz="1200" dirty="0" smtClean="0"/>
                        <a:t>(Ac 13:26-30)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Christology in Paul’s speech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298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01752"/>
                <a:gridCol w="2441448"/>
                <a:gridCol w="3886200"/>
              </a:tblGrid>
              <a:tr h="3865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9530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17:22-31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the pagans in Athens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Judge (he will judge the world with justice by the man he has appointed)</a:t>
                      </a:r>
                      <a:endParaRPr lang="en-US" dirty="0"/>
                    </a:p>
                  </a:txBody>
                  <a:tcPr/>
                </a:tc>
              </a:tr>
              <a:tr h="386524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Therefore having overlooked ﻿the times of ignorance, God is now declaring to men that all </a:t>
                      </a:r>
                      <a:r>
                        <a:rPr lang="en-US" i="1" dirty="0" smtClean="0"/>
                        <a:t>people</a:t>
                      </a:r>
                      <a:r>
                        <a:rPr lang="en-US" dirty="0" smtClean="0"/>
                        <a:t> everywhere should repent, because He has fixed ﻿a day in which ﻿He will judge ﻿the world in righteousness ﻿through a Man whom He has ﻿appointed, having furnished proof to all men ﻿by raising Him from the dead. </a:t>
                      </a:r>
                      <a:r>
                        <a:rPr lang="en-US" sz="1200" dirty="0" smtClean="0"/>
                        <a:t>(Ac 17:30-31)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Narratives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Christology in Luke’s narratives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219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952"/>
                <a:gridCol w="358444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3:19-21; 17:3; 26:23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/>
                        <a:t>Fulfill Isaiah 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Suffering servant (his Christ would suffer)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3:13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Echoes Isaiah 52:13 (See, my servant will act wisely﻿; he will be raised and lifted up and highly exalted.)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Παῖς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—Servant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3:24-26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Satisfy the covenant with</a:t>
                      </a:r>
                      <a:r>
                        <a:rPr lang="en-US" baseline="0" dirty="0" smtClean="0"/>
                        <a:t> Abraham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Παῖς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—Servant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4:25-30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Parallel’s David as a Servant of God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Παῖς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—Servant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181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sphere of Gentile Christianity </a:t>
            </a:r>
            <a:r>
              <a:rPr lang="el-GR" dirty="0"/>
              <a:t>παῖς (θεοῦ)</a:t>
            </a:r>
            <a:r>
              <a:rPr lang="en-US" dirty="0" smtClean="0"/>
              <a:t> as a term for Jesus acquired at the very latest in the 2nd century the meaning “child (of God</a:t>
            </a:r>
            <a:r>
              <a:rPr lang="en-US" dirty="0"/>
              <a:t>)” (</a:t>
            </a:r>
            <a:r>
              <a:rPr lang="en-US" dirty="0" err="1"/>
              <a:t>Jeremias</a:t>
            </a:r>
            <a:r>
              <a:rPr lang="en-US" dirty="0"/>
              <a:t> 704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Messiah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Connecting Jesus to Israel’s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2:22—Jesus of Nazareth was </a:t>
            </a:r>
            <a:r>
              <a:rPr lang="en-US" b="1" dirty="0" smtClean="0">
                <a:solidFill>
                  <a:srgbClr val="FF0000"/>
                </a:solidFill>
              </a:rPr>
              <a:t>a man accredited by God</a:t>
            </a:r>
            <a:r>
              <a:rPr lang="en-US" dirty="0" smtClean="0"/>
              <a:t> to you by miracles, wonders and signs, which God did among you through him</a:t>
            </a:r>
          </a:p>
          <a:p>
            <a:r>
              <a:rPr lang="en-US" dirty="0" smtClean="0"/>
              <a:t>2:32—</a:t>
            </a:r>
            <a:r>
              <a:rPr lang="en-US" b="1" dirty="0" smtClean="0">
                <a:solidFill>
                  <a:srgbClr val="FF0000"/>
                </a:solidFill>
              </a:rPr>
              <a:t>God has raised this Jesus </a:t>
            </a:r>
            <a:r>
              <a:rPr lang="en-US" dirty="0" smtClean="0"/>
              <a:t>to life (4:10; 5:30)</a:t>
            </a:r>
          </a:p>
          <a:p>
            <a:r>
              <a:rPr lang="en-US" dirty="0" smtClean="0"/>
              <a:t>2:36—</a:t>
            </a:r>
            <a:r>
              <a:rPr lang="en-US" b="1" dirty="0" smtClean="0">
                <a:solidFill>
                  <a:srgbClr val="FF0000"/>
                </a:solidFill>
              </a:rPr>
              <a:t>God has made this Jesus</a:t>
            </a:r>
            <a:r>
              <a:rPr lang="en-US" dirty="0" smtClean="0"/>
              <a:t>, whom you crucified, </a:t>
            </a:r>
            <a:r>
              <a:rPr lang="en-US" b="1" dirty="0" smtClean="0">
                <a:solidFill>
                  <a:srgbClr val="FF0000"/>
                </a:solidFill>
              </a:rPr>
              <a:t>both Lord and Christ</a:t>
            </a:r>
          </a:p>
          <a:p>
            <a:r>
              <a:rPr lang="en-US" dirty="0" smtClean="0"/>
              <a:t>3:18—</a:t>
            </a:r>
            <a:r>
              <a:rPr lang="en-US" b="1" dirty="0" smtClean="0">
                <a:solidFill>
                  <a:srgbClr val="FF0000"/>
                </a:solidFill>
              </a:rPr>
              <a:t>God fulfilled what he had foretold </a:t>
            </a:r>
            <a:r>
              <a:rPr lang="en-US" dirty="0" smtClean="0"/>
              <a:t>through all the prophets, saying that his Christ﻿ would suffer</a:t>
            </a:r>
          </a:p>
          <a:p>
            <a:r>
              <a:rPr lang="en-US" dirty="0" smtClean="0"/>
              <a:t>3:13—</a:t>
            </a:r>
            <a:r>
              <a:rPr lang="en-US" b="1" dirty="0" smtClean="0">
                <a:solidFill>
                  <a:srgbClr val="FF0000"/>
                </a:solidFill>
              </a:rPr>
              <a:t>God has glorified </a:t>
            </a:r>
            <a:r>
              <a:rPr lang="en-US" dirty="0" smtClean="0"/>
              <a:t>his servant Jesus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Luke’s Jesus </a:t>
            </a:r>
            <a:r>
              <a:rPr lang="en-US" sz="2600" b="1" dirty="0" smtClean="0">
                <a:solidFill>
                  <a:srgbClr val="0070C0"/>
                </a:solidFill>
              </a:rPr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10:36—</a:t>
            </a:r>
            <a:r>
              <a:rPr lang="en-US" b="1" dirty="0" smtClean="0">
                <a:solidFill>
                  <a:srgbClr val="FF0000"/>
                </a:solidFill>
              </a:rPr>
              <a:t>God sent </a:t>
            </a:r>
            <a:r>
              <a:rPr lang="en-US" dirty="0" smtClean="0"/>
              <a:t>to the people of Israel, </a:t>
            </a:r>
            <a:r>
              <a:rPr lang="en-US" b="1" dirty="0" smtClean="0">
                <a:solidFill>
                  <a:srgbClr val="FF0000"/>
                </a:solidFill>
              </a:rPr>
              <a:t>telling the good news of peace</a:t>
            </a:r>
            <a:r>
              <a:rPr lang="en-US" b="1" dirty="0" smtClean="0"/>
              <a:t> </a:t>
            </a:r>
            <a:r>
              <a:rPr lang="en-US" dirty="0" smtClean="0"/>
              <a:t>through Jesus Christ, who is Lord of all</a:t>
            </a:r>
          </a:p>
          <a:p>
            <a:r>
              <a:rPr lang="en-US" dirty="0" smtClean="0"/>
              <a:t>10:38—</a:t>
            </a:r>
            <a:r>
              <a:rPr lang="en-US" b="1" dirty="0" smtClean="0">
                <a:solidFill>
                  <a:srgbClr val="FF0000"/>
                </a:solidFill>
              </a:rPr>
              <a:t>God anointed Jesus </a:t>
            </a:r>
            <a:r>
              <a:rPr lang="en-US" dirty="0" smtClean="0"/>
              <a:t>of Nazareth with the Holy Spirit and power (3:20)</a:t>
            </a:r>
          </a:p>
          <a:p>
            <a:r>
              <a:rPr lang="en-US" dirty="0" smtClean="0"/>
              <a:t>13:23—</a:t>
            </a:r>
            <a:r>
              <a:rPr lang="en-US" b="1" dirty="0" smtClean="0">
                <a:solidFill>
                  <a:srgbClr val="FF0000"/>
                </a:solidFill>
              </a:rPr>
              <a:t>God has brought to Israel the Savior </a:t>
            </a:r>
            <a:r>
              <a:rPr lang="en-US" dirty="0" smtClean="0"/>
              <a:t>Jesus, as he promised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C:\Users\Paul R McCuistion\AppData\Local\Microsoft\Windows\Temporary Internet Files\Content.IE5\ZUNYWQ3R\MCHH01298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867400"/>
            <a:ext cx="572400" cy="743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61963" indent="-461963">
              <a:buNone/>
            </a:pPr>
            <a:r>
              <a:rPr lang="en-US" dirty="0" err="1"/>
              <a:t>Jeremias</a:t>
            </a:r>
            <a:r>
              <a:rPr lang="en-US" dirty="0"/>
              <a:t>, Joachim. "</a:t>
            </a:r>
            <a:r>
              <a:rPr lang="en-US" i="1" dirty="0" err="1"/>
              <a:t>pais</a:t>
            </a:r>
            <a:r>
              <a:rPr lang="en-US" dirty="0"/>
              <a:t>." </a:t>
            </a:r>
            <a:r>
              <a:rPr lang="en-US" i="1" dirty="0"/>
              <a:t>Theological Dictionary of the New Testament</a:t>
            </a:r>
            <a:r>
              <a:rPr lang="en-US" dirty="0"/>
              <a:t>. Ed. Gerhard </a:t>
            </a:r>
            <a:r>
              <a:rPr lang="en-US" dirty="0" err="1"/>
              <a:t>Kittel</a:t>
            </a:r>
            <a:r>
              <a:rPr lang="en-US" dirty="0"/>
              <a:t>, Geoffrey W </a:t>
            </a:r>
            <a:r>
              <a:rPr lang="en-US" dirty="0" err="1"/>
              <a:t>Bromiley</a:t>
            </a:r>
            <a:r>
              <a:rPr lang="en-US" dirty="0"/>
              <a:t> and Gerhard Friedrich. Vol. 5. Grand Rapids: Eerdmans, 1964-. 10 vols. 654-717. Electronic</a:t>
            </a:r>
            <a:r>
              <a:rPr lang="en-US" dirty="0" smtClean="0"/>
              <a:t>.</a:t>
            </a:r>
          </a:p>
          <a:p>
            <a:pPr marL="461963" indent="-461963">
              <a:buNone/>
            </a:pPr>
            <a:r>
              <a:rPr lang="en-US" dirty="0" err="1" smtClean="0"/>
              <a:t>Kistemaker</a:t>
            </a:r>
            <a:r>
              <a:rPr lang="en-US" dirty="0"/>
              <a:t>, Simon J., and William </a:t>
            </a:r>
            <a:r>
              <a:rPr lang="en-US" dirty="0" err="1"/>
              <a:t>Hendriksen</a:t>
            </a:r>
            <a:r>
              <a:rPr lang="en-US" dirty="0"/>
              <a:t>. </a:t>
            </a:r>
            <a:r>
              <a:rPr lang="en-US" i="1" dirty="0"/>
              <a:t>Exposition of the Acts of the Apostles. Vol. 17. Grand Rapids: Baker Book House, 1953–2001. Print. New Testament Commentary</a:t>
            </a:r>
            <a:r>
              <a:rPr lang="en-US" i="1" dirty="0" smtClean="0"/>
              <a:t>.</a:t>
            </a:r>
          </a:p>
          <a:p>
            <a:pPr marL="461963" indent="-461963">
              <a:buNone/>
            </a:pPr>
            <a:r>
              <a:rPr lang="en-US" sz="2800" dirty="0" smtClean="0"/>
              <a:t>--- "</a:t>
            </a:r>
            <a:r>
              <a:rPr lang="en-US" sz="2800" dirty="0"/>
              <a:t>The Speeches in Acts." 1990. </a:t>
            </a:r>
            <a:r>
              <a:rPr lang="en-US" sz="2800" i="1" dirty="0" err="1"/>
              <a:t>Chriswell</a:t>
            </a:r>
            <a:r>
              <a:rPr lang="en-US" sz="2800" i="1" dirty="0"/>
              <a:t> Theological Review</a:t>
            </a:r>
            <a:r>
              <a:rPr lang="en-US" sz="2800" u="sng" dirty="0"/>
              <a:t>.</a:t>
            </a:r>
            <a:r>
              <a:rPr lang="en-US" sz="2800" dirty="0"/>
              <a:t> 30 March 2011 &lt;http://faculty.gordon.edu/hu/bi/Ted_Hildebrandt/NTLit/Week06Acts/Kistemaker-SpeechesActs-CTR.pdf</a:t>
            </a:r>
            <a:r>
              <a:rPr lang="en-US" sz="2800" dirty="0" smtClean="0"/>
              <a:t>&gt;.</a:t>
            </a:r>
          </a:p>
          <a:p>
            <a:pPr marL="461963" indent="-461963">
              <a:buNone/>
            </a:pPr>
            <a:r>
              <a:rPr lang="en-US" sz="2800" dirty="0"/>
              <a:t>Scholz, Daniel. </a:t>
            </a:r>
            <a:r>
              <a:rPr lang="en-US" sz="2800" i="1" dirty="0"/>
              <a:t>Jesus in the Gospels and Acts. </a:t>
            </a:r>
            <a:r>
              <a:rPr lang="en-US" sz="2800" dirty="0"/>
              <a:t>Winona, MN: Saint Mary Press, 2009. Print</a:t>
            </a:r>
            <a:r>
              <a:rPr lang="en-US" sz="2800" dirty="0" smtClean="0"/>
              <a:t>.</a:t>
            </a:r>
            <a:endParaRPr lang="en-US" sz="2800" dirty="0"/>
          </a:p>
          <a:p>
            <a:pPr marL="461963" indent="-46196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From verbs to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Jesus moves from the historical man active in history to the subject of the primary speeches of Acts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Speeches in Acts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One of the prominent literary features of Acts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Make up nearly </a:t>
            </a:r>
            <a:r>
              <a:rPr lang="en-US" dirty="0" smtClean="0">
                <a:cs typeface="Arial"/>
              </a:rPr>
              <a:t>⅓</a:t>
            </a:r>
            <a:r>
              <a:rPr lang="en-US" dirty="0" smtClean="0"/>
              <a:t> of the storyline</a:t>
            </a:r>
          </a:p>
          <a:p>
            <a:pPr marL="0" lvl="1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dirty="0" smtClean="0"/>
              <a:t>“In antiquity it was common for historians to have historical figures deliver speeches in their narratives.”</a:t>
            </a:r>
          </a:p>
          <a:p>
            <a:pPr marL="0" lvl="1" indent="0" algn="r">
              <a:spcBef>
                <a:spcPts val="0"/>
              </a:spcBef>
              <a:buNone/>
            </a:pPr>
            <a:r>
              <a:rPr lang="en-US" sz="1300" dirty="0" smtClean="0"/>
              <a:t>(Scholz 140)</a:t>
            </a:r>
          </a:p>
          <a:p>
            <a:pPr marL="0" lvl="1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/>
              <a:t>“The speeches in Acts show how the Jesus movement was rooted in the ancient Hebrew Scriptures.” </a:t>
            </a:r>
          </a:p>
          <a:p>
            <a:pPr marL="0" lvl="1" indent="0" algn="r">
              <a:spcBef>
                <a:spcPts val="0"/>
              </a:spcBef>
              <a:buNone/>
            </a:pPr>
            <a:r>
              <a:rPr lang="en-US" sz="1200" dirty="0" smtClean="0"/>
              <a:t>(Scholz 150.)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half of Acts is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43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sz="4000" dirty="0" smtClean="0"/>
              <a:t>Counting both the short and the long addresses, there are at least </a:t>
            </a:r>
            <a:r>
              <a:rPr lang="en-US" sz="4000" dirty="0"/>
              <a:t>26 </a:t>
            </a:r>
            <a:r>
              <a:rPr lang="en-US" sz="4000" dirty="0" smtClean="0"/>
              <a:t>speeches (</a:t>
            </a:r>
            <a:r>
              <a:rPr lang="en-US" sz="4000" dirty="0" err="1" smtClean="0"/>
              <a:t>Kistemaker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3600" dirty="0" err="1" smtClean="0"/>
              <a:t>Hendriksen</a:t>
            </a:r>
            <a:r>
              <a:rPr lang="en-US" sz="3600" dirty="0" smtClean="0"/>
              <a:t> 8</a:t>
            </a:r>
            <a:r>
              <a:rPr lang="en-US" sz="4000" dirty="0" smtClean="0"/>
              <a:t>)</a:t>
            </a:r>
            <a:endParaRPr lang="en-US" sz="4000" dirty="0" smtClean="0"/>
          </a:p>
          <a:p>
            <a:pPr marL="457200" indent="-457200">
              <a:spcBef>
                <a:spcPts val="1200"/>
              </a:spcBef>
            </a:pPr>
            <a:r>
              <a:rPr lang="en-US" sz="4000" dirty="0" smtClean="0"/>
              <a:t>Made by </a:t>
            </a:r>
          </a:p>
          <a:p>
            <a:pPr marL="822960" lvl="1" indent="-457200">
              <a:spcBef>
                <a:spcPts val="1200"/>
              </a:spcBef>
            </a:pPr>
            <a:r>
              <a:rPr lang="en-US" sz="3800" dirty="0" smtClean="0"/>
              <a:t>Apostles and </a:t>
            </a:r>
            <a:r>
              <a:rPr lang="en-US" sz="3800" dirty="0"/>
              <a:t>Christian </a:t>
            </a:r>
            <a:r>
              <a:rPr lang="en-US" sz="3800" dirty="0" smtClean="0"/>
              <a:t>leaders</a:t>
            </a:r>
          </a:p>
          <a:p>
            <a:pPr marL="822960" lvl="1" indent="-457200">
              <a:spcBef>
                <a:spcPts val="1200"/>
              </a:spcBef>
            </a:pPr>
            <a:r>
              <a:rPr lang="en-US" sz="3800" dirty="0" smtClean="0"/>
              <a:t>Non-Christians (</a:t>
            </a:r>
            <a:r>
              <a:rPr lang="en-US" sz="3800" dirty="0"/>
              <a:t>Jews and Gentiles</a:t>
            </a:r>
            <a:r>
              <a:rPr lang="en-US" sz="3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by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addresses delivered by Peter</a:t>
            </a:r>
          </a:p>
          <a:p>
            <a:r>
              <a:rPr lang="en-US" dirty="0" smtClean="0"/>
              <a:t>Lengthy sermon of Stephen before the Sanhedrin </a:t>
            </a:r>
          </a:p>
          <a:p>
            <a:pPr lvl="1"/>
            <a:r>
              <a:rPr lang="en-US" dirty="0" smtClean="0"/>
              <a:t>7:2-53)</a:t>
            </a:r>
          </a:p>
          <a:p>
            <a:r>
              <a:rPr lang="en-US" dirty="0" smtClean="0"/>
              <a:t>a brief explanation by Cornelius</a:t>
            </a:r>
          </a:p>
          <a:p>
            <a:pPr lvl="1"/>
            <a:r>
              <a:rPr lang="en-US" dirty="0" smtClean="0"/>
              <a:t>10:30-33</a:t>
            </a:r>
          </a:p>
          <a:p>
            <a:r>
              <a:rPr lang="en-US" dirty="0" smtClean="0"/>
              <a:t>Short address by James at the Jerusalem Council</a:t>
            </a:r>
          </a:p>
          <a:p>
            <a:pPr lvl="1"/>
            <a:r>
              <a:rPr lang="en-US" dirty="0" smtClean="0"/>
              <a:t>15:13-21</a:t>
            </a:r>
          </a:p>
          <a:p>
            <a:r>
              <a:rPr lang="en-US" dirty="0" smtClean="0"/>
              <a:t>Advice to Paul by James and the elders in Jerusalem </a:t>
            </a:r>
          </a:p>
          <a:p>
            <a:pPr lvl="1"/>
            <a:r>
              <a:rPr lang="en-US" dirty="0" smtClean="0"/>
              <a:t>21:20-25</a:t>
            </a:r>
          </a:p>
          <a:p>
            <a:r>
              <a:rPr lang="en-US" dirty="0" smtClean="0"/>
              <a:t>Nine sermons and speeches by Paul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by non-Christians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given by Gamaliel the Pharisee </a:t>
            </a:r>
          </a:p>
          <a:p>
            <a:pPr lvl="1"/>
            <a:r>
              <a:rPr lang="en-US" dirty="0" smtClean="0"/>
              <a:t>5:35-39</a:t>
            </a:r>
          </a:p>
          <a:p>
            <a:r>
              <a:rPr lang="en-US" dirty="0" smtClean="0"/>
              <a:t>Demetrius the silversmith </a:t>
            </a:r>
          </a:p>
          <a:p>
            <a:pPr lvl="1"/>
            <a:r>
              <a:rPr lang="en-US" dirty="0" smtClean="0"/>
              <a:t>19:25-27</a:t>
            </a:r>
          </a:p>
          <a:p>
            <a:r>
              <a:rPr lang="en-US" dirty="0" smtClean="0"/>
              <a:t>The city clerk in Ephesus </a:t>
            </a:r>
          </a:p>
          <a:p>
            <a:pPr lvl="1"/>
            <a:r>
              <a:rPr lang="en-US" dirty="0" smtClean="0"/>
              <a:t>19:35-40</a:t>
            </a:r>
          </a:p>
          <a:p>
            <a:r>
              <a:rPr lang="en-US" dirty="0" smtClean="0"/>
              <a:t>Tertullus the lawyer </a:t>
            </a:r>
          </a:p>
          <a:p>
            <a:pPr lvl="1"/>
            <a:r>
              <a:rPr lang="en-US" dirty="0" smtClean="0"/>
              <a:t>24:2-8</a:t>
            </a:r>
          </a:p>
          <a:p>
            <a:r>
              <a:rPr lang="en-US" dirty="0" smtClean="0"/>
              <a:t>Festus the governor </a:t>
            </a:r>
          </a:p>
          <a:p>
            <a:pPr lvl="1"/>
            <a:r>
              <a:rPr lang="en-US" dirty="0" smtClean="0"/>
              <a:t>25:24-27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Christological Speeches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Proclaiming the message of 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Christology in Peter’s speech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2296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2:14-36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Sets the context for 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Lord and Christ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Therefore let all the ﻿﻿house of Israel know for certain that God has made Him both ﻿﻿Lord and ﻿Christ—this Jesus ﻿﻿whom you crucified. </a:t>
                      </a:r>
                      <a:r>
                        <a:rPr lang="en-US" sz="1200" dirty="0" smtClean="0"/>
                        <a:t>(Ac 2:36)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3:12-26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Confirms that through life, death, resurrection, &amp; ascension of Jesus, God fulfilled past promises to Israel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Servant</a:t>
                      </a:r>
                    </a:p>
                    <a:p>
                      <a:r>
                        <a:rPr lang="en-US" dirty="0" smtClean="0"/>
                        <a:t>Holy and Righteous 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God of Abraham, Isaac and Jacob, ﻿﻿the God of our fathers, has glorified His ﻿servant Jesus, </a:t>
                      </a:r>
                      <a:r>
                        <a:rPr lang="en-US" i="1" dirty="0" smtClean="0"/>
                        <a:t>the one </a:t>
                      </a:r>
                      <a:r>
                        <a:rPr lang="en-US" dirty="0" smtClean="0"/>
                        <a:t>whom ﻿﻿you delivered and disowned in the presence of ﻿﻿Pilate, when he had ﻿decided to release Him. But you disowned ﻿﻿the Holy and Righteous One and ﻿asked for a murderer to be granted to you, but put to death the ﻿﻿Prince of life, </a:t>
                      </a:r>
                      <a:r>
                        <a:rPr lang="en-US" i="1" dirty="0" smtClean="0"/>
                        <a:t>the one </a:t>
                      </a:r>
                      <a:r>
                        <a:rPr lang="en-US" dirty="0" smtClean="0"/>
                        <a:t>whom ﻿God raised from the dead, </a:t>
                      </a:r>
                      <a:r>
                        <a:rPr lang="en-US" i="1" dirty="0" smtClean="0"/>
                        <a:t>a fact </a:t>
                      </a:r>
                      <a:r>
                        <a:rPr lang="en-US" dirty="0" smtClean="0"/>
                        <a:t>to which we are ﻿﻿witnesses </a:t>
                      </a:r>
                      <a:r>
                        <a:rPr lang="en-US" sz="1200" dirty="0" smtClean="0"/>
                        <a:t>(Ac 3:13-15)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Christology in Peter’s speech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5814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4:8-12; 5:29-32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Defense before the Sanhedrin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Savior (Salvation is found in no one else)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 there is salvation in ﻿﻿no one else; for there is no other name under heaven that has been given among men by which we must be saved </a:t>
                      </a:r>
                      <a:r>
                        <a:rPr lang="en-US" sz="1200" dirty="0" smtClean="0"/>
                        <a:t>(Ac 4:12)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Cornelius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4478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Christological Nature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10:34-43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Affirms the Gentile inclusion into 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Messiah (God anointed Jesus of Nazareth with the Holy Spirit and power)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 Him ﻿all the prophets bear witness that through ﻿﻿His name everyone who believes in Him receives forgiveness of sins. </a:t>
                      </a:r>
                      <a:r>
                        <a:rPr lang="en-US" sz="1200" dirty="0" smtClean="0"/>
                        <a:t>(Ac 10:43)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But the things which ﻿God announced beforehand by the mouth of all the prophets, ﻿﻿that His ﻿﻿Christ would suffer, He has thus fulfilled. </a:t>
                      </a:r>
                      <a:r>
                        <a:rPr lang="en-US" sz="1200" dirty="0" smtClean="0"/>
                        <a:t>(Ac 3:18)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716</TotalTime>
  <Words>802</Words>
  <Application>Microsoft Office PowerPoint</Application>
  <PresentationFormat>On-screen Show (4:3)</PresentationFormat>
  <Paragraphs>144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The Christology of Acts</vt:lpstr>
      <vt:lpstr>From verbs to nouns</vt:lpstr>
      <vt:lpstr>About half of Acts is speeches</vt:lpstr>
      <vt:lpstr>Speeches by Christians</vt:lpstr>
      <vt:lpstr>Speeches by non-Christians</vt:lpstr>
      <vt:lpstr>Christological Speeches</vt:lpstr>
      <vt:lpstr>Christology in Peter’s speech</vt:lpstr>
      <vt:lpstr>Christology in Peter’s speech</vt:lpstr>
      <vt:lpstr>Before Cornelius</vt:lpstr>
      <vt:lpstr>Christology in Stephen’s speech</vt:lpstr>
      <vt:lpstr>Christology in Paul’s speech</vt:lpstr>
      <vt:lpstr>Christology in Paul’s speech</vt:lpstr>
      <vt:lpstr>Christological Narratives</vt:lpstr>
      <vt:lpstr>Christology in Luke’s narratives</vt:lpstr>
      <vt:lpstr>Israel’s Messiah</vt:lpstr>
      <vt:lpstr>Connecting Jesus to Israel’s God</vt:lpstr>
      <vt:lpstr>Luke’s Jesus (cont)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Luke’s Christology in Acts</dc:title>
  <dc:creator>Paul R McCuistion</dc:creator>
  <cp:lastModifiedBy>Paul R. McCuistion</cp:lastModifiedBy>
  <cp:revision>109</cp:revision>
  <dcterms:created xsi:type="dcterms:W3CDTF">2009-04-15T04:22:18Z</dcterms:created>
  <dcterms:modified xsi:type="dcterms:W3CDTF">2015-03-10T21:20:31Z</dcterms:modified>
</cp:coreProperties>
</file>